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42"/>
  </p:notesMasterIdLst>
  <p:sldIdLst>
    <p:sldId id="264" r:id="rId2"/>
    <p:sldId id="293" r:id="rId3"/>
    <p:sldId id="294" r:id="rId4"/>
    <p:sldId id="334" r:id="rId5"/>
    <p:sldId id="337" r:id="rId6"/>
    <p:sldId id="335" r:id="rId7"/>
    <p:sldId id="257" r:id="rId8"/>
    <p:sldId id="338" r:id="rId9"/>
    <p:sldId id="260" r:id="rId10"/>
    <p:sldId id="270" r:id="rId11"/>
    <p:sldId id="339" r:id="rId12"/>
    <p:sldId id="297" r:id="rId13"/>
    <p:sldId id="272" r:id="rId14"/>
    <p:sldId id="273" r:id="rId15"/>
    <p:sldId id="274" r:id="rId16"/>
    <p:sldId id="282" r:id="rId17"/>
    <p:sldId id="281" r:id="rId18"/>
    <p:sldId id="280" r:id="rId19"/>
    <p:sldId id="279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278" r:id="rId29"/>
    <p:sldId id="277" r:id="rId30"/>
    <p:sldId id="276" r:id="rId31"/>
    <p:sldId id="275" r:id="rId32"/>
    <p:sldId id="288" r:id="rId33"/>
    <p:sldId id="287" r:id="rId34"/>
    <p:sldId id="349" r:id="rId35"/>
    <p:sldId id="350" r:id="rId36"/>
    <p:sldId id="286" r:id="rId37"/>
    <p:sldId id="285" r:id="rId38"/>
    <p:sldId id="284" r:id="rId39"/>
    <p:sldId id="283" r:id="rId40"/>
    <p:sldId id="292" r:id="rId41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jana Knezevic" initials="MK [2]" lastIdx="2" clrIdx="0">
    <p:extLst/>
  </p:cmAuthor>
  <p:cmAuthor id="2" name="Milena Radomirovic" initials="MR" lastIdx="41" clrIdx="1">
    <p:extLst/>
  </p:cmAuthor>
  <p:cmAuthor id="3" name="Ivan Milivojevic" initials="IM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Преглед извршења по програмима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bestFit"/>
            <c:showVal val="1"/>
            <c:showLeaderLines val="1"/>
          </c:dLbls>
          <c:cat>
            <c:strRef>
              <c:f>Sheet1!$A$2:$A$18</c:f>
              <c:strCache>
                <c:ptCount val="17"/>
                <c:pt idx="0">
                  <c:v>СТАНОВАЊЕ, УРБАНИЗАМ И ПРОСТОРНО ПЛАНИРАЊЕ</c:v>
                </c:pt>
                <c:pt idx="1">
                  <c:v>КОМУНАЛНЕ ДЕЛАТНОСТИ</c:v>
                </c:pt>
                <c:pt idx="2">
                  <c:v>ЛОКАЛНИ ЕКОНОМСКИ РАЗВОЈ</c:v>
                </c:pt>
                <c:pt idx="3">
                  <c:v>РАЗВОЈ ТУРИЗМА</c:v>
                </c:pt>
                <c:pt idx="4">
                  <c:v>ПОЉОПРИВРЕДА И РУРАЛНИ РАЗВОЈ</c:v>
                </c:pt>
                <c:pt idx="5">
                  <c:v>ЗАШТИТА ЖИВОТНЕ СРЕДИНЕ</c:v>
                </c:pt>
                <c:pt idx="6">
                  <c:v>ОРГАНИЗАЦИЈА САОБРАЋАЈА И САОБ. ИНФРАСТРУКТУРА</c:v>
                </c:pt>
                <c:pt idx="7">
                  <c:v>ПРЕДШКОЛСКО ВАСПИТАЊЕ</c:v>
                </c:pt>
                <c:pt idx="8">
                  <c:v>ОСНОВНО ОБРАЗОВАЊЕ</c:v>
                </c:pt>
                <c:pt idx="9">
                  <c:v>СРЕДЊЕ ОБРАЗОВАЊЕ</c:v>
                </c:pt>
                <c:pt idx="10">
                  <c:v>СОЦИЈАЛНА И ДЕЧИЈА ЗАШТИТА</c:v>
                </c:pt>
                <c:pt idx="11">
                  <c:v>ЗДРАВСТВЕНА ЗАШТИТА</c:v>
                </c:pt>
                <c:pt idx="12">
                  <c:v>РАЗВОЈ КУЛТУРЕ И ИНФОРМИСАЊА</c:v>
                </c:pt>
                <c:pt idx="13">
                  <c:v>РАЗВОЈ СПОРТА И ОМЛАДИНЕ</c:v>
                </c:pt>
                <c:pt idx="14">
                  <c:v>ОПШТЕ УСЛУГЕ ЛОКАЛНЕ САМОУПРАВЕ</c:v>
                </c:pt>
                <c:pt idx="15">
                  <c:v>ПОЛИТИЧКИ СИСТЕМ ЛОКАЛНЕ САМОУПРАВЕ</c:v>
                </c:pt>
                <c:pt idx="16">
                  <c:v>ЕНЕРГЕТСКА ЕФИКАСНОСТ И ОБНОВЉИВИ ИЗВОРИ ЕНЕРГИЈЕ</c:v>
                </c:pt>
              </c:strCache>
            </c:strRef>
          </c:cat>
          <c:val>
            <c:numRef>
              <c:f>Sheet1!$B$2:$B$18</c:f>
              <c:numCache>
                <c:formatCode>#,##0.00</c:formatCode>
                <c:ptCount val="17"/>
                <c:pt idx="0">
                  <c:v>4281696</c:v>
                </c:pt>
                <c:pt idx="1">
                  <c:v>55722685.75</c:v>
                </c:pt>
                <c:pt idx="2">
                  <c:v>3310333.3299999987</c:v>
                </c:pt>
                <c:pt idx="3">
                  <c:v>16355268.229999993</c:v>
                </c:pt>
                <c:pt idx="4">
                  <c:v>10054094.029999992</c:v>
                </c:pt>
                <c:pt idx="5">
                  <c:v>274664464.64999998</c:v>
                </c:pt>
                <c:pt idx="6">
                  <c:v>97558382.209999993</c:v>
                </c:pt>
                <c:pt idx="7">
                  <c:v>136582240.59999999</c:v>
                </c:pt>
                <c:pt idx="8">
                  <c:v>105478602.29000002</c:v>
                </c:pt>
                <c:pt idx="9">
                  <c:v>14849983.27</c:v>
                </c:pt>
                <c:pt idx="10">
                  <c:v>50726377.290000029</c:v>
                </c:pt>
                <c:pt idx="11">
                  <c:v>17593690.77</c:v>
                </c:pt>
                <c:pt idx="12">
                  <c:v>79003549.829999998</c:v>
                </c:pt>
                <c:pt idx="13">
                  <c:v>97515733.480000004</c:v>
                </c:pt>
                <c:pt idx="14">
                  <c:v>222577161.72999999</c:v>
                </c:pt>
                <c:pt idx="15">
                  <c:v>43515200.940000005</c:v>
                </c:pt>
                <c:pt idx="16">
                  <c:v>18758028.43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>
            <a:defRPr sz="700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47F19-311D-44B3-AAA4-35C98BD4844B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44461-76DE-4FEA-A87D-23440AD6FC2E}">
      <dgm:prSet phldrT="[Text]"/>
      <dgm:spPr/>
      <dgm:t>
        <a:bodyPr/>
        <a:lstStyle/>
        <a:p>
          <a:r>
            <a:rPr lang="sr-Cyrl-RS" b="1" dirty="0"/>
            <a:t>Порески приходи</a:t>
          </a:r>
          <a:endParaRPr lang="en-US" b="1" dirty="0"/>
        </a:p>
      </dgm:t>
    </dgm:pt>
    <dgm:pt modelId="{6F031138-6684-4AF8-B48F-F90EB84372B1}" type="parTrans" cxnId="{DFA45898-8E34-483C-97B6-EC38D2140466}">
      <dgm:prSet/>
      <dgm:spPr/>
      <dgm:t>
        <a:bodyPr/>
        <a:lstStyle/>
        <a:p>
          <a:endParaRPr lang="en-US"/>
        </a:p>
      </dgm:t>
    </dgm:pt>
    <dgm:pt modelId="{C24B5DA2-B651-485D-A0F4-95731772C9B8}" type="sibTrans" cxnId="{DFA45898-8E34-483C-97B6-EC38D2140466}">
      <dgm:prSet/>
      <dgm:spPr/>
      <dgm:t>
        <a:bodyPr/>
        <a:lstStyle/>
        <a:p>
          <a:endParaRPr lang="en-US"/>
        </a:p>
      </dgm:t>
    </dgm:pt>
    <dgm:pt modelId="{D45E583C-4AAD-40D2-9D24-9A0A68141567}">
      <dgm:prSet phldrT="[Text]" custT="1"/>
      <dgm:spPr>
        <a:solidFill>
          <a:srgbClr val="92D050"/>
        </a:solidFill>
      </dgm:spPr>
      <dgm:t>
        <a:bodyPr/>
        <a:lstStyle/>
        <a:p>
          <a:pPr algn="just"/>
          <a:r>
            <a:rPr lang="sr-Cyrl-RS" altLang="en-US" sz="1400" dirty="0">
              <a:latin typeface="Calibri" panose="020F0502020204030204" pitchFamily="34" charset="0"/>
            </a:rPr>
            <a:t>Врста јавних прихода који се прикупљају обавезним плаћањима пореских обвезника без обавезе извршења специјалне услуге заузврат</a:t>
          </a:r>
          <a:endParaRPr lang="en-US" sz="1400" dirty="0"/>
        </a:p>
      </dgm:t>
    </dgm:pt>
    <dgm:pt modelId="{DF23AB14-DB78-4D25-948A-D263DF13EBEB}" type="parTrans" cxnId="{B6E9FE2F-54FB-46AA-BA6A-1465C15C85E2}">
      <dgm:prSet/>
      <dgm:spPr/>
      <dgm:t>
        <a:bodyPr/>
        <a:lstStyle/>
        <a:p>
          <a:endParaRPr lang="en-US"/>
        </a:p>
      </dgm:t>
    </dgm:pt>
    <dgm:pt modelId="{875C4C0C-D761-476B-9D17-EF850CFCBB84}" type="sibTrans" cxnId="{B6E9FE2F-54FB-46AA-BA6A-1465C15C85E2}">
      <dgm:prSet/>
      <dgm:spPr/>
      <dgm:t>
        <a:bodyPr/>
        <a:lstStyle/>
        <a:p>
          <a:endParaRPr lang="en-US"/>
        </a:p>
      </dgm:t>
    </dgm:pt>
    <dgm:pt modelId="{E1B79EE1-1157-4302-AB0B-8FEDC81165FD}">
      <dgm:prSet phldrT="[Text]"/>
      <dgm:spPr/>
      <dgm:t>
        <a:bodyPr/>
        <a:lstStyle/>
        <a:p>
          <a:pPr algn="r"/>
          <a:r>
            <a:rPr lang="sr-Cyrl-RS" b="1" dirty="0"/>
            <a:t>Донације и трансфери</a:t>
          </a:r>
          <a:endParaRPr lang="en-US" b="1" dirty="0"/>
        </a:p>
      </dgm:t>
    </dgm:pt>
    <dgm:pt modelId="{D901DA59-A95A-4489-99A8-4140EE7BA89A}" type="parTrans" cxnId="{9CBF9DF9-AB9B-4A23-9199-3C2DD5A0CE43}">
      <dgm:prSet/>
      <dgm:spPr/>
      <dgm:t>
        <a:bodyPr/>
        <a:lstStyle/>
        <a:p>
          <a:endParaRPr lang="en-US"/>
        </a:p>
      </dgm:t>
    </dgm:pt>
    <dgm:pt modelId="{E99A6F9C-C544-4400-B178-20BC6CFFFE07}" type="sibTrans" cxnId="{9CBF9DF9-AB9B-4A23-9199-3C2DD5A0CE43}">
      <dgm:prSet/>
      <dgm:spPr/>
      <dgm:t>
        <a:bodyPr/>
        <a:lstStyle/>
        <a:p>
          <a:endParaRPr lang="en-US"/>
        </a:p>
      </dgm:t>
    </dgm:pt>
    <dgm:pt modelId="{92FD0664-EE76-4121-BE7B-68FC1EE5F4D7}">
      <dgm:prSet phldrT="[Text]" custT="1"/>
      <dgm:spPr>
        <a:solidFill>
          <a:srgbClr val="00B0F0"/>
        </a:solidFill>
      </dgm:spPr>
      <dgm:t>
        <a:bodyPr/>
        <a:lstStyle/>
        <a:p>
          <a:pPr algn="just"/>
          <a:r>
            <a:rPr lang="sr-Cyrl-CS" sz="1400" b="1" i="1" dirty="0"/>
            <a:t>Донације</a:t>
          </a:r>
          <a:r>
            <a:rPr lang="sr-Cyrl-CS" sz="1400" b="1" dirty="0"/>
            <a:t> </a:t>
          </a:r>
          <a:r>
            <a:rPr lang="sr-Cyrl-CS" sz="1400" dirty="0"/>
            <a:t>се добијају од домаћих и међународних донатора и организација за различите пројекте. </a:t>
          </a:r>
          <a:r>
            <a:rPr lang="sr-Cyrl-RS" altLang="en-US" sz="1400" dirty="0">
              <a:latin typeface="Calibri" panose="020F0502020204030204" pitchFamily="34" charset="0"/>
            </a:rPr>
            <a:t>Трансфери п</a:t>
          </a:r>
          <a:r>
            <a:rPr lang="ru-RU" altLang="en-US" sz="1400" dirty="0">
              <a:latin typeface="Calibri" panose="020F0502020204030204" pitchFamily="34" charset="0"/>
            </a:rPr>
            <a:t>одразумевају пренос средстава од нивоа Републике Србије општинском нивоу власти. М</a:t>
          </a:r>
          <a:r>
            <a:rPr lang="sr-Cyrl-RS" altLang="en-US" sz="1400" dirty="0">
              <a:latin typeface="Calibri" panose="020F0502020204030204" pitchFamily="34" charset="0"/>
            </a:rPr>
            <a:t>огу бити </a:t>
          </a:r>
          <a:r>
            <a:rPr lang="sr-Cyrl-RS" altLang="en-US" sz="1400" b="1" dirty="0">
              <a:latin typeface="Calibri" panose="020F0502020204030204" pitchFamily="34" charset="0"/>
            </a:rPr>
            <a:t>наменски (</a:t>
          </a:r>
          <a:r>
            <a:rPr lang="sr-Cyrl-RS" altLang="en-US" sz="1400" dirty="0">
              <a:latin typeface="Calibri" panose="020F0502020204030204" pitchFamily="34" charset="0"/>
            </a:rPr>
            <a:t>за тачно утврђене намене) или </a:t>
          </a:r>
          <a:r>
            <a:rPr lang="sr-Cyrl-RS" altLang="en-US" sz="1400" b="1" dirty="0">
              <a:latin typeface="Calibri" panose="020F0502020204030204" pitchFamily="34" charset="0"/>
            </a:rPr>
            <a:t>ненаменски (</a:t>
          </a:r>
          <a:r>
            <a:rPr lang="sr-Cyrl-RS" altLang="en-US" sz="1400" dirty="0">
              <a:latin typeface="Calibri" panose="020F0502020204030204" pitchFamily="34" charset="0"/>
            </a:rPr>
            <a:t>није им унапред утврђена намена те се могу у складу са законом користити за било које сврхе)</a:t>
          </a:r>
          <a:r>
            <a:rPr lang="sr-Latn-RS" altLang="en-US" sz="1400" dirty="0">
              <a:latin typeface="Calibri" panose="020F0502020204030204" pitchFamily="34" charset="0"/>
            </a:rPr>
            <a:t> </a:t>
          </a:r>
          <a:r>
            <a:rPr lang="sr-Cyrl-RS" altLang="en-US" sz="1400" dirty="0">
              <a:latin typeface="Calibri" panose="020F0502020204030204" pitchFamily="34" charset="0"/>
            </a:rPr>
            <a:t>.</a:t>
          </a:r>
          <a:endParaRPr lang="en-US" sz="1400" dirty="0"/>
        </a:p>
      </dgm:t>
    </dgm:pt>
    <dgm:pt modelId="{A4B2DE69-08CB-4EF5-A179-A9838DCC0C0D}" type="parTrans" cxnId="{29D18108-D348-4C83-ABE4-39390C16C5CD}">
      <dgm:prSet/>
      <dgm:spPr/>
      <dgm:t>
        <a:bodyPr/>
        <a:lstStyle/>
        <a:p>
          <a:endParaRPr lang="en-US"/>
        </a:p>
      </dgm:t>
    </dgm:pt>
    <dgm:pt modelId="{31990FCE-83F5-4BCE-86BA-4F924011EADA}" type="sibTrans" cxnId="{29D18108-D348-4C83-ABE4-39390C16C5CD}">
      <dgm:prSet/>
      <dgm:spPr/>
      <dgm:t>
        <a:bodyPr/>
        <a:lstStyle/>
        <a:p>
          <a:endParaRPr lang="en-US"/>
        </a:p>
      </dgm:t>
    </dgm:pt>
    <dgm:pt modelId="{E055884F-7426-4921-A0E5-9CA56A76B49A}">
      <dgm:prSet phldrT="[Text]"/>
      <dgm:spPr/>
      <dgm:t>
        <a:bodyPr/>
        <a:lstStyle/>
        <a:p>
          <a:r>
            <a:rPr lang="sr-Cyrl-RS" b="1" dirty="0"/>
            <a:t>Непорески приходи</a:t>
          </a:r>
          <a:endParaRPr lang="en-US" b="1" dirty="0"/>
        </a:p>
      </dgm:t>
    </dgm:pt>
    <dgm:pt modelId="{A220DF32-CC6B-446C-B398-3C6FF19DF138}" type="parTrans" cxnId="{997AF6DE-9802-4842-96EC-E457543D4099}">
      <dgm:prSet/>
      <dgm:spPr/>
      <dgm:t>
        <a:bodyPr/>
        <a:lstStyle/>
        <a:p>
          <a:endParaRPr lang="en-US"/>
        </a:p>
      </dgm:t>
    </dgm:pt>
    <dgm:pt modelId="{EADBA54B-8207-46FB-8C83-E7274B6ED163}" type="sibTrans" cxnId="{997AF6DE-9802-4842-96EC-E457543D4099}">
      <dgm:prSet/>
      <dgm:spPr/>
      <dgm:t>
        <a:bodyPr/>
        <a:lstStyle/>
        <a:p>
          <a:endParaRPr lang="en-US"/>
        </a:p>
      </dgm:t>
    </dgm:pt>
    <dgm:pt modelId="{6B14159D-5902-471E-9F91-CEA86CA18597}">
      <dgm:prSet phldrT="[Text]" custT="1"/>
      <dgm:spPr>
        <a:solidFill>
          <a:srgbClr val="FFC000"/>
        </a:solidFill>
      </dgm:spPr>
      <dgm:t>
        <a:bodyPr/>
        <a:lstStyle/>
        <a:p>
          <a:pPr algn="just"/>
          <a:r>
            <a:rPr lang="sr-Cyrl-RS" altLang="en-US" sz="1400" dirty="0">
              <a:latin typeface="Calibri" panose="020F0502020204030204" pitchFamily="34" charset="0"/>
            </a:rPr>
            <a:t>Врста јавних прихода који се наплаћују за коришћење јавних добара (накнаде), пружање јавних услуга (таксе) или због  коршења уговорних или законских одредби (казне и пенали)</a:t>
          </a:r>
          <a:endParaRPr lang="en-US" sz="1400" dirty="0"/>
        </a:p>
      </dgm:t>
    </dgm:pt>
    <dgm:pt modelId="{0D2CFF9B-A50F-43E4-AFA5-E7E960E0BCD0}" type="parTrans" cxnId="{E528FBD6-03D8-4201-832B-0748BD271A16}">
      <dgm:prSet/>
      <dgm:spPr/>
      <dgm:t>
        <a:bodyPr/>
        <a:lstStyle/>
        <a:p>
          <a:endParaRPr lang="en-US"/>
        </a:p>
      </dgm:t>
    </dgm:pt>
    <dgm:pt modelId="{36039859-946E-4D2B-BAA0-EE1BB94895EC}" type="sibTrans" cxnId="{E528FBD6-03D8-4201-832B-0748BD271A16}">
      <dgm:prSet/>
      <dgm:spPr/>
      <dgm:t>
        <a:bodyPr/>
        <a:lstStyle/>
        <a:p>
          <a:endParaRPr lang="en-US"/>
        </a:p>
      </dgm:t>
    </dgm:pt>
    <dgm:pt modelId="{28888755-727E-436B-B2F2-DA7896544A65}">
      <dgm:prSet phldrT="[Text]"/>
      <dgm:spPr/>
      <dgm:t>
        <a:bodyPr/>
        <a:lstStyle/>
        <a:p>
          <a:r>
            <a:rPr lang="sr-Cyrl-RS" b="1" dirty="0"/>
            <a:t>Примања од продаје нефинансијске имовине</a:t>
          </a:r>
          <a:endParaRPr lang="en-US" b="1" dirty="0"/>
        </a:p>
      </dgm:t>
    </dgm:pt>
    <dgm:pt modelId="{74440C20-4C7D-42FA-8A71-91FF1ABB0C2B}" type="parTrans" cxnId="{423F4FFE-A4A5-4DB9-BCD0-81CA33242D4A}">
      <dgm:prSet/>
      <dgm:spPr/>
      <dgm:t>
        <a:bodyPr/>
        <a:lstStyle/>
        <a:p>
          <a:endParaRPr lang="en-US"/>
        </a:p>
      </dgm:t>
    </dgm:pt>
    <dgm:pt modelId="{25C618B1-3FCB-4E3A-AAEB-763F12B41872}" type="sibTrans" cxnId="{423F4FFE-A4A5-4DB9-BCD0-81CA33242D4A}">
      <dgm:prSet/>
      <dgm:spPr/>
      <dgm:t>
        <a:bodyPr/>
        <a:lstStyle/>
        <a:p>
          <a:endParaRPr lang="en-US"/>
        </a:p>
      </dgm:t>
    </dgm:pt>
    <dgm:pt modelId="{FE2BA0E8-81AC-463B-B498-EF464F5BCE06}">
      <dgm:prSet phldrT="[Text]" custT="1"/>
      <dgm:spPr>
        <a:solidFill>
          <a:srgbClr val="FFFF00"/>
        </a:solidFill>
      </dgm:spPr>
      <dgm:t>
        <a:bodyPr/>
        <a:lstStyle/>
        <a:p>
          <a:pPr algn="just"/>
          <a:r>
            <a:rPr lang="sr-Cyrl-RS" sz="1400" dirty="0">
              <a:solidFill>
                <a:schemeClr val="accent1">
                  <a:lumMod val="40000"/>
                  <a:lumOff val="60000"/>
                </a:schemeClr>
              </a:solidFill>
            </a:rPr>
            <a:t>Ова примања се остварују продајом непокретности и покретних ствари у власништву града.</a:t>
          </a:r>
          <a:endParaRPr lang="en-US" sz="1400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7A39DE39-681C-425E-9FED-FBE278CC5B2D}" type="parTrans" cxnId="{86D1D984-3A22-405C-B36D-C2926B8E421B}">
      <dgm:prSet/>
      <dgm:spPr/>
      <dgm:t>
        <a:bodyPr/>
        <a:lstStyle/>
        <a:p>
          <a:endParaRPr lang="en-US"/>
        </a:p>
      </dgm:t>
    </dgm:pt>
    <dgm:pt modelId="{03DEC489-1FE9-42FB-A7B6-2DC930E80875}" type="sibTrans" cxnId="{86D1D984-3A22-405C-B36D-C2926B8E421B}">
      <dgm:prSet/>
      <dgm:spPr/>
      <dgm:t>
        <a:bodyPr/>
        <a:lstStyle/>
        <a:p>
          <a:endParaRPr lang="en-US"/>
        </a:p>
      </dgm:t>
    </dgm:pt>
    <dgm:pt modelId="{26EF48C7-6381-4355-B03F-DD441AE957C7}">
      <dgm:prSet phldrT="[Text]"/>
      <dgm:spPr/>
      <dgm:t>
        <a:bodyPr/>
        <a:lstStyle/>
        <a:p>
          <a:r>
            <a:rPr lang="sr-Cyrl-RS" b="1" dirty="0"/>
            <a:t>Примања од задуживања и  продаје финансијске имовине</a:t>
          </a:r>
          <a:endParaRPr lang="en-US" b="1" dirty="0"/>
        </a:p>
      </dgm:t>
    </dgm:pt>
    <dgm:pt modelId="{18A23F74-72B2-47CE-8CFA-63637C44E493}" type="parTrans" cxnId="{C002A477-0333-4E42-A591-A476378A7B14}">
      <dgm:prSet/>
      <dgm:spPr/>
      <dgm:t>
        <a:bodyPr/>
        <a:lstStyle/>
        <a:p>
          <a:endParaRPr lang="en-US"/>
        </a:p>
      </dgm:t>
    </dgm:pt>
    <dgm:pt modelId="{7F59AFA8-97ED-43F0-BB10-8E36A7F9F28C}" type="sibTrans" cxnId="{C002A477-0333-4E42-A591-A476378A7B14}">
      <dgm:prSet/>
      <dgm:spPr/>
      <dgm:t>
        <a:bodyPr/>
        <a:lstStyle/>
        <a:p>
          <a:endParaRPr lang="en-US"/>
        </a:p>
      </dgm:t>
    </dgm:pt>
    <dgm:pt modelId="{4B4A2A45-FFA7-47F5-A99D-A2DFD7698107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sr-Cyrl-RS" sz="1400" b="0" i="0" dirty="0"/>
            <a:t>Примања од задуживања представљају приливе по основу примања од задуживања код пословних банака у земљи у корист нивоа градова. Примања од продаје финансијске имовине  представљају приливе по основу продаје домаћих акција и осталог капитала у корист нивоа градова</a:t>
          </a:r>
          <a:endParaRPr lang="en-US" sz="1400" dirty="0"/>
        </a:p>
      </dgm:t>
    </dgm:pt>
    <dgm:pt modelId="{2E2C89AA-6D36-4A41-9A01-A47B8388C320}" type="parTrans" cxnId="{48A7DAC8-CBA0-4CCF-8FEB-1A8D1991CE61}">
      <dgm:prSet/>
      <dgm:spPr/>
      <dgm:t>
        <a:bodyPr/>
        <a:lstStyle/>
        <a:p>
          <a:endParaRPr lang="en-US"/>
        </a:p>
      </dgm:t>
    </dgm:pt>
    <dgm:pt modelId="{5B14C082-1404-4C23-9B64-643BA89D25BF}" type="sibTrans" cxnId="{48A7DAC8-CBA0-4CCF-8FEB-1A8D1991CE61}">
      <dgm:prSet/>
      <dgm:spPr/>
      <dgm:t>
        <a:bodyPr/>
        <a:lstStyle/>
        <a:p>
          <a:endParaRPr lang="en-US"/>
        </a:p>
      </dgm:t>
    </dgm:pt>
    <dgm:pt modelId="{E1AD8724-28DC-48C5-B75E-B0D1F33E6279}">
      <dgm:prSet phldrT="[Text]"/>
      <dgm:spPr/>
      <dgm:t>
        <a:bodyPr/>
        <a:lstStyle/>
        <a:p>
          <a:r>
            <a:rPr lang="sr-Cyrl-RS" b="1" dirty="0"/>
            <a:t>Пренета средства из ранијих година</a:t>
          </a:r>
          <a:endParaRPr lang="en-US" b="1" dirty="0"/>
        </a:p>
      </dgm:t>
    </dgm:pt>
    <dgm:pt modelId="{411CE078-310E-457E-A7C1-09A580CCEBB0}" type="parTrans" cxnId="{9EBB09AF-7741-47ED-B436-933466BD5F46}">
      <dgm:prSet/>
      <dgm:spPr/>
      <dgm:t>
        <a:bodyPr/>
        <a:lstStyle/>
        <a:p>
          <a:endParaRPr lang="en-US"/>
        </a:p>
      </dgm:t>
    </dgm:pt>
    <dgm:pt modelId="{BCA81F17-B88D-47F3-91A4-C02EC1C807D8}" type="sibTrans" cxnId="{9EBB09AF-7741-47ED-B436-933466BD5F46}">
      <dgm:prSet/>
      <dgm:spPr/>
      <dgm:t>
        <a:bodyPr/>
        <a:lstStyle/>
        <a:p>
          <a:endParaRPr lang="en-US"/>
        </a:p>
      </dgm:t>
    </dgm:pt>
    <dgm:pt modelId="{A22D28D0-C0EE-4FAC-9411-A8A4995FB17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sr-Cyrl-RS" altLang="en-US" sz="1400" dirty="0"/>
            <a:t> Представљају вишак прихода буџета града који нису потрошени у претходној  буџетској години</a:t>
          </a:r>
          <a:endParaRPr lang="en-US" sz="1400" dirty="0"/>
        </a:p>
      </dgm:t>
    </dgm:pt>
    <dgm:pt modelId="{7B8C8DE4-9C8E-4AAA-9ABD-7D21384D12EF}" type="parTrans" cxnId="{EF67239D-5166-423B-9E5F-06A1352131E4}">
      <dgm:prSet/>
      <dgm:spPr/>
      <dgm:t>
        <a:bodyPr/>
        <a:lstStyle/>
        <a:p>
          <a:endParaRPr lang="en-US"/>
        </a:p>
      </dgm:t>
    </dgm:pt>
    <dgm:pt modelId="{D9EE63C1-7C79-499A-9EE1-6AFD68E7C84E}" type="sibTrans" cxnId="{EF67239D-5166-423B-9E5F-06A1352131E4}">
      <dgm:prSet/>
      <dgm:spPr/>
      <dgm:t>
        <a:bodyPr/>
        <a:lstStyle/>
        <a:p>
          <a:endParaRPr lang="en-US"/>
        </a:p>
      </dgm:t>
    </dgm:pt>
    <dgm:pt modelId="{EFEB1020-9C17-48DC-BBE0-54FA743F9F75}" type="pres">
      <dgm:prSet presAssocID="{EEA47F19-311D-44B3-AAA4-35C98BD48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695426-23ED-40C0-90A1-2BB445DEBC64}" type="pres">
      <dgm:prSet presAssocID="{0C844461-76DE-4FEA-A87D-23440AD6FC2E}" presName="linNode" presStyleCnt="0"/>
      <dgm:spPr/>
    </dgm:pt>
    <dgm:pt modelId="{C6144CDB-22C1-4337-9F95-C3A522A707D1}" type="pres">
      <dgm:prSet presAssocID="{0C844461-76DE-4FEA-A87D-23440AD6FC2E}" presName="parTx" presStyleLbl="revTx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85D1D-92EB-445D-B736-940004751C79}" type="pres">
      <dgm:prSet presAssocID="{0C844461-76DE-4FEA-A87D-23440AD6FC2E}" presName="bracket" presStyleLbl="parChTrans1D1" presStyleIdx="0" presStyleCnt="6"/>
      <dgm:spPr/>
    </dgm:pt>
    <dgm:pt modelId="{99D36636-E395-439F-A79A-29C0BFB6F7E4}" type="pres">
      <dgm:prSet presAssocID="{0C844461-76DE-4FEA-A87D-23440AD6FC2E}" presName="spH" presStyleCnt="0"/>
      <dgm:spPr/>
    </dgm:pt>
    <dgm:pt modelId="{7BB6658A-32E0-42C7-B82A-240BF45CF27D}" type="pres">
      <dgm:prSet presAssocID="{0C844461-76DE-4FEA-A87D-23440AD6FC2E}" presName="des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3CB043-7A92-47E9-A4C4-39EC715F2552}" type="pres">
      <dgm:prSet presAssocID="{C24B5DA2-B651-485D-A0F4-95731772C9B8}" presName="spV" presStyleCnt="0"/>
      <dgm:spPr/>
    </dgm:pt>
    <dgm:pt modelId="{D9DF5E9A-39D4-44B7-A326-58B07A05D91E}" type="pres">
      <dgm:prSet presAssocID="{E1B79EE1-1157-4302-AB0B-8FEDC81165FD}" presName="linNode" presStyleCnt="0"/>
      <dgm:spPr/>
    </dgm:pt>
    <dgm:pt modelId="{F40D94EA-52E0-4740-A924-EAF350BDF213}" type="pres">
      <dgm:prSet presAssocID="{E1B79EE1-1157-4302-AB0B-8FEDC81165FD}" presName="parTx" presStyleLbl="revTx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30D30-96BC-4D43-B65A-EE88C46DBE48}" type="pres">
      <dgm:prSet presAssocID="{E1B79EE1-1157-4302-AB0B-8FEDC81165FD}" presName="bracket" presStyleLbl="parChTrans1D1" presStyleIdx="1" presStyleCnt="6"/>
      <dgm:spPr/>
    </dgm:pt>
    <dgm:pt modelId="{5831BF15-ED1F-4BD5-857B-18B8E573D9AB}" type="pres">
      <dgm:prSet presAssocID="{E1B79EE1-1157-4302-AB0B-8FEDC81165FD}" presName="spH" presStyleCnt="0"/>
      <dgm:spPr/>
    </dgm:pt>
    <dgm:pt modelId="{C6BA9D27-2D60-4BA7-98A9-E18E57FDB6CB}" type="pres">
      <dgm:prSet presAssocID="{E1B79EE1-1157-4302-AB0B-8FEDC81165FD}" presName="des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02753-9FCA-4DC5-B8A6-1F7632BDDE58}" type="pres">
      <dgm:prSet presAssocID="{E99A6F9C-C544-4400-B178-20BC6CFFFE07}" presName="spV" presStyleCnt="0"/>
      <dgm:spPr/>
    </dgm:pt>
    <dgm:pt modelId="{9709DCCB-B8A8-47BC-A303-F9EC41DA889E}" type="pres">
      <dgm:prSet presAssocID="{E055884F-7426-4921-A0E5-9CA56A76B49A}" presName="linNode" presStyleCnt="0"/>
      <dgm:spPr/>
    </dgm:pt>
    <dgm:pt modelId="{CCB8139E-CA19-491D-9FCD-6BF28923C725}" type="pres">
      <dgm:prSet presAssocID="{E055884F-7426-4921-A0E5-9CA56A76B49A}" presName="parTx" presStyleLbl="revTx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1633C-A097-4A5A-8269-B04E98857E56}" type="pres">
      <dgm:prSet presAssocID="{E055884F-7426-4921-A0E5-9CA56A76B49A}" presName="bracket" presStyleLbl="parChTrans1D1" presStyleIdx="2" presStyleCnt="6"/>
      <dgm:spPr/>
    </dgm:pt>
    <dgm:pt modelId="{82B38D6F-2AA7-4339-A71D-28AA55699178}" type="pres">
      <dgm:prSet presAssocID="{E055884F-7426-4921-A0E5-9CA56A76B49A}" presName="spH" presStyleCnt="0"/>
      <dgm:spPr/>
    </dgm:pt>
    <dgm:pt modelId="{FFFD7BD8-195B-4FA4-9414-4F4C582F5570}" type="pres">
      <dgm:prSet presAssocID="{E055884F-7426-4921-A0E5-9CA56A76B49A}" presName="des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122A3-FC4C-4845-B4FF-0E74CF3D50D3}" type="pres">
      <dgm:prSet presAssocID="{EADBA54B-8207-46FB-8C83-E7274B6ED163}" presName="spV" presStyleCnt="0"/>
      <dgm:spPr/>
    </dgm:pt>
    <dgm:pt modelId="{CCB5FDA4-BEC8-4CA1-835A-2A3BEEBEC456}" type="pres">
      <dgm:prSet presAssocID="{28888755-727E-436B-B2F2-DA7896544A65}" presName="linNode" presStyleCnt="0"/>
      <dgm:spPr/>
    </dgm:pt>
    <dgm:pt modelId="{9312B733-3AEB-49F6-8245-08553BA2949B}" type="pres">
      <dgm:prSet presAssocID="{28888755-727E-436B-B2F2-DA7896544A65}" presName="parTx" presStyleLbl="revTx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AB433-2559-485A-A03D-C32F36288071}" type="pres">
      <dgm:prSet presAssocID="{28888755-727E-436B-B2F2-DA7896544A65}" presName="bracket" presStyleLbl="parChTrans1D1" presStyleIdx="3" presStyleCnt="6"/>
      <dgm:spPr/>
    </dgm:pt>
    <dgm:pt modelId="{C13B9160-72D5-46E0-A1C0-91E8634DFAE2}" type="pres">
      <dgm:prSet presAssocID="{28888755-727E-436B-B2F2-DA7896544A65}" presName="spH" presStyleCnt="0"/>
      <dgm:spPr/>
    </dgm:pt>
    <dgm:pt modelId="{9893D59A-7FEC-486D-89C4-D28135F6121C}" type="pres">
      <dgm:prSet presAssocID="{28888755-727E-436B-B2F2-DA7896544A65}" presName="des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1D242-ABBF-45EB-97FD-83930430328F}" type="pres">
      <dgm:prSet presAssocID="{25C618B1-3FCB-4E3A-AAEB-763F12B41872}" presName="spV" presStyleCnt="0"/>
      <dgm:spPr/>
    </dgm:pt>
    <dgm:pt modelId="{F0DED400-B200-4EA2-AB34-CCFF58E07A6E}" type="pres">
      <dgm:prSet presAssocID="{26EF48C7-6381-4355-B03F-DD441AE957C7}" presName="linNode" presStyleCnt="0"/>
      <dgm:spPr/>
    </dgm:pt>
    <dgm:pt modelId="{EFAACCF6-3A6A-4536-89B0-F0A7C44F6BE1}" type="pres">
      <dgm:prSet presAssocID="{26EF48C7-6381-4355-B03F-DD441AE957C7}" presName="parTx" presStyleLbl="revTx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7CA82-45EE-4BD1-AEB4-CC3961FBFB74}" type="pres">
      <dgm:prSet presAssocID="{26EF48C7-6381-4355-B03F-DD441AE957C7}" presName="bracket" presStyleLbl="parChTrans1D1" presStyleIdx="4" presStyleCnt="6"/>
      <dgm:spPr/>
    </dgm:pt>
    <dgm:pt modelId="{CD7548DD-1E84-4DA7-B1D0-28F3E4EBFF82}" type="pres">
      <dgm:prSet presAssocID="{26EF48C7-6381-4355-B03F-DD441AE957C7}" presName="spH" presStyleCnt="0"/>
      <dgm:spPr/>
    </dgm:pt>
    <dgm:pt modelId="{9A05939C-6B40-4C32-897A-4A6DC3E71E5B}" type="pres">
      <dgm:prSet presAssocID="{26EF48C7-6381-4355-B03F-DD441AE957C7}" presName="des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EA799-9807-4770-B698-79D3EF79120B}" type="pres">
      <dgm:prSet presAssocID="{7F59AFA8-97ED-43F0-BB10-8E36A7F9F28C}" presName="spV" presStyleCnt="0"/>
      <dgm:spPr/>
    </dgm:pt>
    <dgm:pt modelId="{2B991069-479A-498A-AF83-5B33CD9F12C6}" type="pres">
      <dgm:prSet presAssocID="{E1AD8724-28DC-48C5-B75E-B0D1F33E6279}" presName="linNode" presStyleCnt="0"/>
      <dgm:spPr/>
    </dgm:pt>
    <dgm:pt modelId="{939B76D1-BB33-4E50-9ECD-839FB5787B95}" type="pres">
      <dgm:prSet presAssocID="{E1AD8724-28DC-48C5-B75E-B0D1F33E6279}" presName="parTx" presStyleLbl="revTx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5F59F-6101-48DE-ABCC-EC5351843F5B}" type="pres">
      <dgm:prSet presAssocID="{E1AD8724-28DC-48C5-B75E-B0D1F33E6279}" presName="bracket" presStyleLbl="parChTrans1D1" presStyleIdx="5" presStyleCnt="6"/>
      <dgm:spPr/>
    </dgm:pt>
    <dgm:pt modelId="{8DC06B04-AA78-4007-96F1-AC66800E204E}" type="pres">
      <dgm:prSet presAssocID="{E1AD8724-28DC-48C5-B75E-B0D1F33E6279}" presName="spH" presStyleCnt="0"/>
      <dgm:spPr/>
    </dgm:pt>
    <dgm:pt modelId="{B43D6F8D-5103-4DCA-8971-053A6B7A987B}" type="pres">
      <dgm:prSet presAssocID="{E1AD8724-28DC-48C5-B75E-B0D1F33E6279}" presName="des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7AF6DE-9802-4842-96EC-E457543D4099}" srcId="{EEA47F19-311D-44B3-AAA4-35C98BD4844B}" destId="{E055884F-7426-4921-A0E5-9CA56A76B49A}" srcOrd="2" destOrd="0" parTransId="{A220DF32-CC6B-446C-B398-3C6FF19DF138}" sibTransId="{EADBA54B-8207-46FB-8C83-E7274B6ED163}"/>
    <dgm:cxn modelId="{C002A477-0333-4E42-A591-A476378A7B14}" srcId="{EEA47F19-311D-44B3-AAA4-35C98BD4844B}" destId="{26EF48C7-6381-4355-B03F-DD441AE957C7}" srcOrd="4" destOrd="0" parTransId="{18A23F74-72B2-47CE-8CFA-63637C44E493}" sibTransId="{7F59AFA8-97ED-43F0-BB10-8E36A7F9F28C}"/>
    <dgm:cxn modelId="{8120EF99-E00F-4494-BFCA-8749C1115436}" type="presOf" srcId="{E055884F-7426-4921-A0E5-9CA56A76B49A}" destId="{CCB8139E-CA19-491D-9FCD-6BF28923C725}" srcOrd="0" destOrd="0" presId="urn:diagrams.loki3.com/BracketList"/>
    <dgm:cxn modelId="{8DF7604E-D30B-4D29-A714-BF4C67282722}" type="presOf" srcId="{D45E583C-4AAD-40D2-9D24-9A0A68141567}" destId="{7BB6658A-32E0-42C7-B82A-240BF45CF27D}" srcOrd="0" destOrd="0" presId="urn:diagrams.loki3.com/BracketList"/>
    <dgm:cxn modelId="{D180D9DF-1134-4034-82CB-2A5DE44386F2}" type="presOf" srcId="{E1B79EE1-1157-4302-AB0B-8FEDC81165FD}" destId="{F40D94EA-52E0-4740-A924-EAF350BDF213}" srcOrd="0" destOrd="0" presId="urn:diagrams.loki3.com/BracketList"/>
    <dgm:cxn modelId="{1F4D2793-BD6E-4E71-BAB4-D6D0DEF19BD8}" type="presOf" srcId="{FE2BA0E8-81AC-463B-B498-EF464F5BCE06}" destId="{9893D59A-7FEC-486D-89C4-D28135F6121C}" srcOrd="0" destOrd="0" presId="urn:diagrams.loki3.com/BracketList"/>
    <dgm:cxn modelId="{29D18108-D348-4C83-ABE4-39390C16C5CD}" srcId="{E1B79EE1-1157-4302-AB0B-8FEDC81165FD}" destId="{92FD0664-EE76-4121-BE7B-68FC1EE5F4D7}" srcOrd="0" destOrd="0" parTransId="{A4B2DE69-08CB-4EF5-A179-A9838DCC0C0D}" sibTransId="{31990FCE-83F5-4BCE-86BA-4F924011EADA}"/>
    <dgm:cxn modelId="{281914F4-D8BC-495E-956B-3246AF2EC200}" type="presOf" srcId="{28888755-727E-436B-B2F2-DA7896544A65}" destId="{9312B733-3AEB-49F6-8245-08553BA2949B}" srcOrd="0" destOrd="0" presId="urn:diagrams.loki3.com/BracketList"/>
    <dgm:cxn modelId="{48A7DAC8-CBA0-4CCF-8FEB-1A8D1991CE61}" srcId="{26EF48C7-6381-4355-B03F-DD441AE957C7}" destId="{4B4A2A45-FFA7-47F5-A99D-A2DFD7698107}" srcOrd="0" destOrd="0" parTransId="{2E2C89AA-6D36-4A41-9A01-A47B8388C320}" sibTransId="{5B14C082-1404-4C23-9B64-643BA89D25BF}"/>
    <dgm:cxn modelId="{86D1D984-3A22-405C-B36D-C2926B8E421B}" srcId="{28888755-727E-436B-B2F2-DA7896544A65}" destId="{FE2BA0E8-81AC-463B-B498-EF464F5BCE06}" srcOrd="0" destOrd="0" parTransId="{7A39DE39-681C-425E-9FED-FBE278CC5B2D}" sibTransId="{03DEC489-1FE9-42FB-A7B6-2DC930E80875}"/>
    <dgm:cxn modelId="{423F4FFE-A4A5-4DB9-BCD0-81CA33242D4A}" srcId="{EEA47F19-311D-44B3-AAA4-35C98BD4844B}" destId="{28888755-727E-436B-B2F2-DA7896544A65}" srcOrd="3" destOrd="0" parTransId="{74440C20-4C7D-42FA-8A71-91FF1ABB0C2B}" sibTransId="{25C618B1-3FCB-4E3A-AAEB-763F12B41872}"/>
    <dgm:cxn modelId="{8ED36F3F-1036-46BF-B161-E2DF12D3DE49}" type="presOf" srcId="{A22D28D0-C0EE-4FAC-9411-A8A4995FB17B}" destId="{B43D6F8D-5103-4DCA-8971-053A6B7A987B}" srcOrd="0" destOrd="0" presId="urn:diagrams.loki3.com/BracketList"/>
    <dgm:cxn modelId="{B6E9FE2F-54FB-46AA-BA6A-1465C15C85E2}" srcId="{0C844461-76DE-4FEA-A87D-23440AD6FC2E}" destId="{D45E583C-4AAD-40D2-9D24-9A0A68141567}" srcOrd="0" destOrd="0" parTransId="{DF23AB14-DB78-4D25-948A-D263DF13EBEB}" sibTransId="{875C4C0C-D761-476B-9D17-EF850CFCBB84}"/>
    <dgm:cxn modelId="{9EBB09AF-7741-47ED-B436-933466BD5F46}" srcId="{EEA47F19-311D-44B3-AAA4-35C98BD4844B}" destId="{E1AD8724-28DC-48C5-B75E-B0D1F33E6279}" srcOrd="5" destOrd="0" parTransId="{411CE078-310E-457E-A7C1-09A580CCEBB0}" sibTransId="{BCA81F17-B88D-47F3-91A4-C02EC1C807D8}"/>
    <dgm:cxn modelId="{823A3D95-6E18-4348-AF5D-F5A67ED1D5F5}" type="presOf" srcId="{E1AD8724-28DC-48C5-B75E-B0D1F33E6279}" destId="{939B76D1-BB33-4E50-9ECD-839FB5787B95}" srcOrd="0" destOrd="0" presId="urn:diagrams.loki3.com/BracketList"/>
    <dgm:cxn modelId="{DFA45898-8E34-483C-97B6-EC38D2140466}" srcId="{EEA47F19-311D-44B3-AAA4-35C98BD4844B}" destId="{0C844461-76DE-4FEA-A87D-23440AD6FC2E}" srcOrd="0" destOrd="0" parTransId="{6F031138-6684-4AF8-B48F-F90EB84372B1}" sibTransId="{C24B5DA2-B651-485D-A0F4-95731772C9B8}"/>
    <dgm:cxn modelId="{DFBD7A21-0954-4B7F-903E-719597804F28}" type="presOf" srcId="{6B14159D-5902-471E-9F91-CEA86CA18597}" destId="{FFFD7BD8-195B-4FA4-9414-4F4C582F5570}" srcOrd="0" destOrd="0" presId="urn:diagrams.loki3.com/BracketList"/>
    <dgm:cxn modelId="{115F89EA-ED00-4FA2-833B-C468A17C77B1}" type="presOf" srcId="{0C844461-76DE-4FEA-A87D-23440AD6FC2E}" destId="{C6144CDB-22C1-4337-9F95-C3A522A707D1}" srcOrd="0" destOrd="0" presId="urn:diagrams.loki3.com/BracketList"/>
    <dgm:cxn modelId="{EF67239D-5166-423B-9E5F-06A1352131E4}" srcId="{E1AD8724-28DC-48C5-B75E-B0D1F33E6279}" destId="{A22D28D0-C0EE-4FAC-9411-A8A4995FB17B}" srcOrd="0" destOrd="0" parTransId="{7B8C8DE4-9C8E-4AAA-9ABD-7D21384D12EF}" sibTransId="{D9EE63C1-7C79-499A-9EE1-6AFD68E7C84E}"/>
    <dgm:cxn modelId="{D9B9A5A4-110B-45CC-94E0-BB7998BBACA2}" type="presOf" srcId="{4B4A2A45-FFA7-47F5-A99D-A2DFD7698107}" destId="{9A05939C-6B40-4C32-897A-4A6DC3E71E5B}" srcOrd="0" destOrd="0" presId="urn:diagrams.loki3.com/BracketList"/>
    <dgm:cxn modelId="{E528FBD6-03D8-4201-832B-0748BD271A16}" srcId="{E055884F-7426-4921-A0E5-9CA56A76B49A}" destId="{6B14159D-5902-471E-9F91-CEA86CA18597}" srcOrd="0" destOrd="0" parTransId="{0D2CFF9B-A50F-43E4-AFA5-E7E960E0BCD0}" sibTransId="{36039859-946E-4D2B-BAA0-EE1BB94895EC}"/>
    <dgm:cxn modelId="{251C8748-D7D4-4EEA-9063-7D96C4DC6F5C}" type="presOf" srcId="{26EF48C7-6381-4355-B03F-DD441AE957C7}" destId="{EFAACCF6-3A6A-4536-89B0-F0A7C44F6BE1}" srcOrd="0" destOrd="0" presId="urn:diagrams.loki3.com/BracketList"/>
    <dgm:cxn modelId="{89B8D35F-AF1C-4B87-9F0F-C836A969D035}" type="presOf" srcId="{92FD0664-EE76-4121-BE7B-68FC1EE5F4D7}" destId="{C6BA9D27-2D60-4BA7-98A9-E18E57FDB6CB}" srcOrd="0" destOrd="0" presId="urn:diagrams.loki3.com/BracketList"/>
    <dgm:cxn modelId="{9CBF9DF9-AB9B-4A23-9199-3C2DD5A0CE43}" srcId="{EEA47F19-311D-44B3-AAA4-35C98BD4844B}" destId="{E1B79EE1-1157-4302-AB0B-8FEDC81165FD}" srcOrd="1" destOrd="0" parTransId="{D901DA59-A95A-4489-99A8-4140EE7BA89A}" sibTransId="{E99A6F9C-C544-4400-B178-20BC6CFFFE07}"/>
    <dgm:cxn modelId="{8BFB5925-EDE0-45E3-91ED-A6C1C76B091F}" type="presOf" srcId="{EEA47F19-311D-44B3-AAA4-35C98BD4844B}" destId="{EFEB1020-9C17-48DC-BBE0-54FA743F9F75}" srcOrd="0" destOrd="0" presId="urn:diagrams.loki3.com/BracketList"/>
    <dgm:cxn modelId="{B7765B4B-3A56-44DA-A61A-BC91C1B2CD92}" type="presParOf" srcId="{EFEB1020-9C17-48DC-BBE0-54FA743F9F75}" destId="{98695426-23ED-40C0-90A1-2BB445DEBC64}" srcOrd="0" destOrd="0" presId="urn:diagrams.loki3.com/BracketList"/>
    <dgm:cxn modelId="{650939A6-4DCE-4ADE-8427-581667267FF1}" type="presParOf" srcId="{98695426-23ED-40C0-90A1-2BB445DEBC64}" destId="{C6144CDB-22C1-4337-9F95-C3A522A707D1}" srcOrd="0" destOrd="0" presId="urn:diagrams.loki3.com/BracketList"/>
    <dgm:cxn modelId="{F1F46CE7-FD58-4A44-AEB3-B7CF9016B3FE}" type="presParOf" srcId="{98695426-23ED-40C0-90A1-2BB445DEBC64}" destId="{02385D1D-92EB-445D-B736-940004751C79}" srcOrd="1" destOrd="0" presId="urn:diagrams.loki3.com/BracketList"/>
    <dgm:cxn modelId="{BA7D6B3B-5D9E-4C81-B55B-17C7FF656DD1}" type="presParOf" srcId="{98695426-23ED-40C0-90A1-2BB445DEBC64}" destId="{99D36636-E395-439F-A79A-29C0BFB6F7E4}" srcOrd="2" destOrd="0" presId="urn:diagrams.loki3.com/BracketList"/>
    <dgm:cxn modelId="{DD0BCBFF-BBEC-4842-8BD0-69E0482A8A5D}" type="presParOf" srcId="{98695426-23ED-40C0-90A1-2BB445DEBC64}" destId="{7BB6658A-32E0-42C7-B82A-240BF45CF27D}" srcOrd="3" destOrd="0" presId="urn:diagrams.loki3.com/BracketList"/>
    <dgm:cxn modelId="{4964A35B-6C40-40AD-B7B1-5D2E89D5DA80}" type="presParOf" srcId="{EFEB1020-9C17-48DC-BBE0-54FA743F9F75}" destId="{5B3CB043-7A92-47E9-A4C4-39EC715F2552}" srcOrd="1" destOrd="0" presId="urn:diagrams.loki3.com/BracketList"/>
    <dgm:cxn modelId="{889255DA-5A06-49AC-A4DE-274F698CE31F}" type="presParOf" srcId="{EFEB1020-9C17-48DC-BBE0-54FA743F9F75}" destId="{D9DF5E9A-39D4-44B7-A326-58B07A05D91E}" srcOrd="2" destOrd="0" presId="urn:diagrams.loki3.com/BracketList"/>
    <dgm:cxn modelId="{66616344-0F81-4C8B-A612-62ABB18E35B2}" type="presParOf" srcId="{D9DF5E9A-39D4-44B7-A326-58B07A05D91E}" destId="{F40D94EA-52E0-4740-A924-EAF350BDF213}" srcOrd="0" destOrd="0" presId="urn:diagrams.loki3.com/BracketList"/>
    <dgm:cxn modelId="{966417CE-B4CC-43EB-BD9C-FAA413F07783}" type="presParOf" srcId="{D9DF5E9A-39D4-44B7-A326-58B07A05D91E}" destId="{0E930D30-96BC-4D43-B65A-EE88C46DBE48}" srcOrd="1" destOrd="0" presId="urn:diagrams.loki3.com/BracketList"/>
    <dgm:cxn modelId="{184456A8-0DCB-410C-8333-1C4A825EB6CF}" type="presParOf" srcId="{D9DF5E9A-39D4-44B7-A326-58B07A05D91E}" destId="{5831BF15-ED1F-4BD5-857B-18B8E573D9AB}" srcOrd="2" destOrd="0" presId="urn:diagrams.loki3.com/BracketList"/>
    <dgm:cxn modelId="{FF00F67A-0B7D-42A4-9138-641F29DDB4E6}" type="presParOf" srcId="{D9DF5E9A-39D4-44B7-A326-58B07A05D91E}" destId="{C6BA9D27-2D60-4BA7-98A9-E18E57FDB6CB}" srcOrd="3" destOrd="0" presId="urn:diagrams.loki3.com/BracketList"/>
    <dgm:cxn modelId="{F02F1A56-B00E-496F-99C9-16B2EBC52F2A}" type="presParOf" srcId="{EFEB1020-9C17-48DC-BBE0-54FA743F9F75}" destId="{5A002753-9FCA-4DC5-B8A6-1F7632BDDE58}" srcOrd="3" destOrd="0" presId="urn:diagrams.loki3.com/BracketList"/>
    <dgm:cxn modelId="{BF142181-0E78-47F3-89D0-CB77D521E800}" type="presParOf" srcId="{EFEB1020-9C17-48DC-BBE0-54FA743F9F75}" destId="{9709DCCB-B8A8-47BC-A303-F9EC41DA889E}" srcOrd="4" destOrd="0" presId="urn:diagrams.loki3.com/BracketList"/>
    <dgm:cxn modelId="{01633639-78E8-48DA-9DC6-A697796EC268}" type="presParOf" srcId="{9709DCCB-B8A8-47BC-A303-F9EC41DA889E}" destId="{CCB8139E-CA19-491D-9FCD-6BF28923C725}" srcOrd="0" destOrd="0" presId="urn:diagrams.loki3.com/BracketList"/>
    <dgm:cxn modelId="{DF0129F7-97D3-4359-A40A-95D1ECFD9965}" type="presParOf" srcId="{9709DCCB-B8A8-47BC-A303-F9EC41DA889E}" destId="{14D1633C-A097-4A5A-8269-B04E98857E56}" srcOrd="1" destOrd="0" presId="urn:diagrams.loki3.com/BracketList"/>
    <dgm:cxn modelId="{93CFFC9F-AE55-44B4-86EC-5A84B1045DD9}" type="presParOf" srcId="{9709DCCB-B8A8-47BC-A303-F9EC41DA889E}" destId="{82B38D6F-2AA7-4339-A71D-28AA55699178}" srcOrd="2" destOrd="0" presId="urn:diagrams.loki3.com/BracketList"/>
    <dgm:cxn modelId="{6D011252-ED7E-4AD6-AD0F-BFA3CBA89E7B}" type="presParOf" srcId="{9709DCCB-B8A8-47BC-A303-F9EC41DA889E}" destId="{FFFD7BD8-195B-4FA4-9414-4F4C582F5570}" srcOrd="3" destOrd="0" presId="urn:diagrams.loki3.com/BracketList"/>
    <dgm:cxn modelId="{5BEA2EA7-A0B5-435C-9DE9-5FEB8B7DDE10}" type="presParOf" srcId="{EFEB1020-9C17-48DC-BBE0-54FA743F9F75}" destId="{D3A122A3-FC4C-4845-B4FF-0E74CF3D50D3}" srcOrd="5" destOrd="0" presId="urn:diagrams.loki3.com/BracketList"/>
    <dgm:cxn modelId="{00BC571F-8C88-440A-8B54-11BB4872DC98}" type="presParOf" srcId="{EFEB1020-9C17-48DC-BBE0-54FA743F9F75}" destId="{CCB5FDA4-BEC8-4CA1-835A-2A3BEEBEC456}" srcOrd="6" destOrd="0" presId="urn:diagrams.loki3.com/BracketList"/>
    <dgm:cxn modelId="{9301E3C0-435D-45C5-82F4-4B23E48CEE94}" type="presParOf" srcId="{CCB5FDA4-BEC8-4CA1-835A-2A3BEEBEC456}" destId="{9312B733-3AEB-49F6-8245-08553BA2949B}" srcOrd="0" destOrd="0" presId="urn:diagrams.loki3.com/BracketList"/>
    <dgm:cxn modelId="{3A51EEA8-A88D-453E-9F39-56E162C27441}" type="presParOf" srcId="{CCB5FDA4-BEC8-4CA1-835A-2A3BEEBEC456}" destId="{435AB433-2559-485A-A03D-C32F36288071}" srcOrd="1" destOrd="0" presId="urn:diagrams.loki3.com/BracketList"/>
    <dgm:cxn modelId="{987E1745-439A-4053-B59B-62C6F2641425}" type="presParOf" srcId="{CCB5FDA4-BEC8-4CA1-835A-2A3BEEBEC456}" destId="{C13B9160-72D5-46E0-A1C0-91E8634DFAE2}" srcOrd="2" destOrd="0" presId="urn:diagrams.loki3.com/BracketList"/>
    <dgm:cxn modelId="{32D17587-4C1E-4A75-A957-7048770D8765}" type="presParOf" srcId="{CCB5FDA4-BEC8-4CA1-835A-2A3BEEBEC456}" destId="{9893D59A-7FEC-486D-89C4-D28135F6121C}" srcOrd="3" destOrd="0" presId="urn:diagrams.loki3.com/BracketList"/>
    <dgm:cxn modelId="{63FBC207-995C-4A06-8C8E-EFECB1D3D019}" type="presParOf" srcId="{EFEB1020-9C17-48DC-BBE0-54FA743F9F75}" destId="{A421D242-ABBF-45EB-97FD-83930430328F}" srcOrd="7" destOrd="0" presId="urn:diagrams.loki3.com/BracketList"/>
    <dgm:cxn modelId="{893595AA-F8BA-4BCE-BB5A-2C6457A713CF}" type="presParOf" srcId="{EFEB1020-9C17-48DC-BBE0-54FA743F9F75}" destId="{F0DED400-B200-4EA2-AB34-CCFF58E07A6E}" srcOrd="8" destOrd="0" presId="urn:diagrams.loki3.com/BracketList"/>
    <dgm:cxn modelId="{490AC940-4812-4E88-A527-688EBE51BCA3}" type="presParOf" srcId="{F0DED400-B200-4EA2-AB34-CCFF58E07A6E}" destId="{EFAACCF6-3A6A-4536-89B0-F0A7C44F6BE1}" srcOrd="0" destOrd="0" presId="urn:diagrams.loki3.com/BracketList"/>
    <dgm:cxn modelId="{5CAB86FB-5842-4306-A275-37A2A9C4BE39}" type="presParOf" srcId="{F0DED400-B200-4EA2-AB34-CCFF58E07A6E}" destId="{6497CA82-45EE-4BD1-AEB4-CC3961FBFB74}" srcOrd="1" destOrd="0" presId="urn:diagrams.loki3.com/BracketList"/>
    <dgm:cxn modelId="{65F48182-66D2-4DD0-8B05-404C6DAE41FE}" type="presParOf" srcId="{F0DED400-B200-4EA2-AB34-CCFF58E07A6E}" destId="{CD7548DD-1E84-4DA7-B1D0-28F3E4EBFF82}" srcOrd="2" destOrd="0" presId="urn:diagrams.loki3.com/BracketList"/>
    <dgm:cxn modelId="{6E0FF432-AEFC-48D9-B985-9561BA0B8055}" type="presParOf" srcId="{F0DED400-B200-4EA2-AB34-CCFF58E07A6E}" destId="{9A05939C-6B40-4C32-897A-4A6DC3E71E5B}" srcOrd="3" destOrd="0" presId="urn:diagrams.loki3.com/BracketList"/>
    <dgm:cxn modelId="{EF62CBB2-2B7B-41BB-8F35-343260135FB5}" type="presParOf" srcId="{EFEB1020-9C17-48DC-BBE0-54FA743F9F75}" destId="{569EA799-9807-4770-B698-79D3EF79120B}" srcOrd="9" destOrd="0" presId="urn:diagrams.loki3.com/BracketList"/>
    <dgm:cxn modelId="{F4ED7469-70B0-48E9-BF3F-5A034A7C37CC}" type="presParOf" srcId="{EFEB1020-9C17-48DC-BBE0-54FA743F9F75}" destId="{2B991069-479A-498A-AF83-5B33CD9F12C6}" srcOrd="10" destOrd="0" presId="urn:diagrams.loki3.com/BracketList"/>
    <dgm:cxn modelId="{C1A76106-A07D-4484-AE1E-15E1C2CE261B}" type="presParOf" srcId="{2B991069-479A-498A-AF83-5B33CD9F12C6}" destId="{939B76D1-BB33-4E50-9ECD-839FB5787B95}" srcOrd="0" destOrd="0" presId="urn:diagrams.loki3.com/BracketList"/>
    <dgm:cxn modelId="{5AF11D11-E81D-4713-80C8-BC9D36FFBD68}" type="presParOf" srcId="{2B991069-479A-498A-AF83-5B33CD9F12C6}" destId="{7845F59F-6101-48DE-ABCC-EC5351843F5B}" srcOrd="1" destOrd="0" presId="urn:diagrams.loki3.com/BracketList"/>
    <dgm:cxn modelId="{9C218860-E317-4ABA-89D1-A824BF633DBA}" type="presParOf" srcId="{2B991069-479A-498A-AF83-5B33CD9F12C6}" destId="{8DC06B04-AA78-4007-96F1-AC66800E204E}" srcOrd="2" destOrd="0" presId="urn:diagrams.loki3.com/BracketList"/>
    <dgm:cxn modelId="{89E6D793-9C9E-4883-9ED8-0E1645F7472D}" type="presParOf" srcId="{2B991069-479A-498A-AF83-5B33CD9F12C6}" destId="{B43D6F8D-5103-4DCA-8971-053A6B7A987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75C91B-EF79-4BB0-9A34-B42BC43BC03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0F7D09EA-D198-4367-BBE2-E9E89FB19D0B}">
      <dgm:prSet phldrT="[Text]" custT="1"/>
      <dgm:spPr/>
      <dgm:t>
        <a:bodyPr/>
        <a:lstStyle/>
        <a:p>
          <a:r>
            <a:rPr lang="sr-Cyrl-RS" sz="1200" dirty="0"/>
            <a:t>Укупно </a:t>
          </a:r>
          <a:r>
            <a:rPr lang="sr-Cyrl-RS" sz="1200" dirty="0" smtClean="0"/>
            <a:t>остварени </a:t>
          </a:r>
          <a:r>
            <a:rPr lang="sr-Cyrl-RS" sz="1200" dirty="0"/>
            <a:t>буџетски приходи и примања </a:t>
          </a:r>
          <a:r>
            <a:rPr lang="sr-Cyrl-RS" sz="1200" dirty="0" smtClean="0">
              <a:solidFill>
                <a:srgbClr val="FF0000"/>
              </a:solidFill>
            </a:rPr>
            <a:t>1.388.632.841,38</a:t>
          </a:r>
          <a:r>
            <a:rPr lang="sr-Cyrl-RS" sz="1200" dirty="0" smtClean="0"/>
            <a:t> </a:t>
          </a:r>
          <a:r>
            <a:rPr lang="sr-Cyrl-RS" sz="1200" dirty="0"/>
            <a:t>динара</a:t>
          </a:r>
          <a:endParaRPr lang="sr-Latn-RS" sz="1200" dirty="0"/>
        </a:p>
      </dgm:t>
    </dgm:pt>
    <dgm:pt modelId="{4BE6F344-8CBC-431D-9083-6F83F47F9612}" type="parTrans" cxnId="{299752E8-6F36-47B8-9731-41582F32125F}">
      <dgm:prSet/>
      <dgm:spPr/>
      <dgm:t>
        <a:bodyPr/>
        <a:lstStyle/>
        <a:p>
          <a:endParaRPr lang="sr-Latn-RS"/>
        </a:p>
      </dgm:t>
    </dgm:pt>
    <dgm:pt modelId="{B408B735-932D-47E2-9813-DC4B25ABB9F2}" type="sibTrans" cxnId="{299752E8-6F36-47B8-9731-41582F32125F}">
      <dgm:prSet/>
      <dgm:spPr/>
      <dgm:t>
        <a:bodyPr/>
        <a:lstStyle/>
        <a:p>
          <a:endParaRPr lang="sr-Latn-RS"/>
        </a:p>
      </dgm:t>
    </dgm:pt>
    <dgm:pt modelId="{75D710BC-0A2E-41BA-9079-C991342DE102}">
      <dgm:prSet phldrT="[Text]" custT="1"/>
      <dgm:spPr/>
      <dgm:t>
        <a:bodyPr/>
        <a:lstStyle/>
        <a:p>
          <a:r>
            <a:rPr lang="sr-Cyrl-RS" sz="1100" dirty="0"/>
            <a:t>Приходи од </a:t>
          </a:r>
          <a:r>
            <a:rPr lang="sr-Cyrl-RS" sz="1100" dirty="0" smtClean="0"/>
            <a:t>пореза 487.653.759,94динара</a:t>
          </a:r>
          <a:endParaRPr lang="sr-Latn-RS" sz="1100" dirty="0"/>
        </a:p>
      </dgm:t>
    </dgm:pt>
    <dgm:pt modelId="{A1EF8517-756C-4035-AED8-DFDACA2765BB}" type="parTrans" cxnId="{B47BE4BD-5859-40B5-A983-70A3BEC23E74}">
      <dgm:prSet/>
      <dgm:spPr/>
      <dgm:t>
        <a:bodyPr/>
        <a:lstStyle/>
        <a:p>
          <a:endParaRPr lang="sr-Latn-RS"/>
        </a:p>
      </dgm:t>
    </dgm:pt>
    <dgm:pt modelId="{D33E1982-4B10-4D9D-9F31-E004FD7FDC97}" type="sibTrans" cxnId="{B47BE4BD-5859-40B5-A983-70A3BEC23E74}">
      <dgm:prSet/>
      <dgm:spPr/>
      <dgm:t>
        <a:bodyPr/>
        <a:lstStyle/>
        <a:p>
          <a:endParaRPr lang="sr-Latn-RS"/>
        </a:p>
      </dgm:t>
    </dgm:pt>
    <dgm:pt modelId="{5BAC4697-C10A-479C-A467-68E8955B6DA2}">
      <dgm:prSet phldrT="[Text]" custT="1"/>
      <dgm:spPr/>
      <dgm:t>
        <a:bodyPr/>
        <a:lstStyle/>
        <a:p>
          <a:r>
            <a:rPr lang="sr-Cyrl-RS" sz="1200" dirty="0"/>
            <a:t>Дотације и трансфери </a:t>
          </a:r>
          <a:r>
            <a:rPr lang="sr-Cyrl-RS" sz="1200" dirty="0" smtClean="0">
              <a:solidFill>
                <a:schemeClr val="tx1"/>
              </a:solidFill>
            </a:rPr>
            <a:t>345.262.729,1</a:t>
          </a:r>
          <a:r>
            <a:rPr lang="sr-Cyrl-RS" sz="1200" dirty="0" smtClean="0"/>
            <a:t>динара</a:t>
          </a:r>
          <a:endParaRPr lang="sr-Latn-RS" sz="1200" dirty="0"/>
        </a:p>
      </dgm:t>
    </dgm:pt>
    <dgm:pt modelId="{363200AF-4036-41BE-A7D8-8725390E1446}" type="parTrans" cxnId="{91FA3EBC-8D24-45C3-BB0C-1FD75931D9D9}">
      <dgm:prSet/>
      <dgm:spPr/>
      <dgm:t>
        <a:bodyPr/>
        <a:lstStyle/>
        <a:p>
          <a:endParaRPr lang="sr-Latn-RS"/>
        </a:p>
      </dgm:t>
    </dgm:pt>
    <dgm:pt modelId="{9D8213F2-CF8E-417D-B5EA-E15D8CF820F6}" type="sibTrans" cxnId="{91FA3EBC-8D24-45C3-BB0C-1FD75931D9D9}">
      <dgm:prSet/>
      <dgm:spPr/>
      <dgm:t>
        <a:bodyPr/>
        <a:lstStyle/>
        <a:p>
          <a:endParaRPr lang="sr-Latn-RS"/>
        </a:p>
      </dgm:t>
    </dgm:pt>
    <dgm:pt modelId="{997E45C4-D504-4BFF-B09B-E46031442DD7}">
      <dgm:prSet phldrT="[Text]" custT="1"/>
      <dgm:spPr/>
      <dgm:t>
        <a:bodyPr/>
        <a:lstStyle/>
        <a:p>
          <a:r>
            <a:rPr lang="sr-Cyrl-RS" sz="1200" dirty="0"/>
            <a:t>Други приходи </a:t>
          </a:r>
          <a:r>
            <a:rPr lang="sr-Cyrl-RS" sz="1200" dirty="0" smtClean="0">
              <a:solidFill>
                <a:schemeClr val="tx1"/>
              </a:solidFill>
            </a:rPr>
            <a:t>52.297.569,22</a:t>
          </a:r>
          <a:r>
            <a:rPr lang="sr-Cyrl-RS" sz="1200" dirty="0" smtClean="0">
              <a:solidFill>
                <a:srgbClr val="FF0000"/>
              </a:solidFill>
            </a:rPr>
            <a:t> </a:t>
          </a:r>
          <a:r>
            <a:rPr lang="sr-Cyrl-RS" sz="1200" dirty="0"/>
            <a:t>динара</a:t>
          </a:r>
          <a:endParaRPr lang="sr-Latn-RS" sz="1200" dirty="0"/>
        </a:p>
      </dgm:t>
    </dgm:pt>
    <dgm:pt modelId="{56C77883-3EB7-483F-9583-6D9320B33748}" type="parTrans" cxnId="{74772029-0183-49F2-8BB6-45E7C810B32F}">
      <dgm:prSet/>
      <dgm:spPr/>
      <dgm:t>
        <a:bodyPr/>
        <a:lstStyle/>
        <a:p>
          <a:endParaRPr lang="sr-Latn-RS"/>
        </a:p>
      </dgm:t>
    </dgm:pt>
    <dgm:pt modelId="{364D25E7-F9D1-4A2D-8A9C-44F6706362EA}" type="sibTrans" cxnId="{74772029-0183-49F2-8BB6-45E7C810B32F}">
      <dgm:prSet/>
      <dgm:spPr/>
      <dgm:t>
        <a:bodyPr/>
        <a:lstStyle/>
        <a:p>
          <a:endParaRPr lang="sr-Latn-RS"/>
        </a:p>
      </dgm:t>
    </dgm:pt>
    <dgm:pt modelId="{A1B2CE3F-5ED6-43A9-8DB8-B8005700C423}">
      <dgm:prSet phldrT="[Text]" custT="1"/>
      <dgm:spPr/>
      <dgm:t>
        <a:bodyPr/>
        <a:lstStyle/>
        <a:p>
          <a:r>
            <a:rPr lang="sr-Cyrl-RS" sz="1200" dirty="0"/>
            <a:t>Примања од продаје нефинансијеске </a:t>
          </a:r>
          <a:r>
            <a:rPr lang="sr-Cyrl-RS" sz="1200" dirty="0" smtClean="0"/>
            <a:t>имовине</a:t>
          </a:r>
        </a:p>
        <a:p>
          <a:r>
            <a:rPr lang="sr-Cyrl-RS" sz="1200" dirty="0" smtClean="0">
              <a:solidFill>
                <a:schemeClr val="tx1"/>
              </a:solidFill>
            </a:rPr>
            <a:t>2.306.157,78</a:t>
          </a:r>
          <a:r>
            <a:rPr lang="sr-Cyrl-RS" sz="1200" dirty="0" smtClean="0"/>
            <a:t>динара</a:t>
          </a:r>
          <a:endParaRPr lang="sr-Latn-RS" sz="1200" dirty="0"/>
        </a:p>
      </dgm:t>
    </dgm:pt>
    <dgm:pt modelId="{4A4C92A6-D92C-474B-91DC-A76590C668FC}" type="parTrans" cxnId="{EC699C48-3FEA-4BE1-B6D6-55CA3C1CBC8E}">
      <dgm:prSet/>
      <dgm:spPr/>
      <dgm:t>
        <a:bodyPr/>
        <a:lstStyle/>
        <a:p>
          <a:endParaRPr lang="sr-Latn-RS"/>
        </a:p>
      </dgm:t>
    </dgm:pt>
    <dgm:pt modelId="{F9182901-88ED-4E31-9599-5940724B934D}" type="sibTrans" cxnId="{EC699C48-3FEA-4BE1-B6D6-55CA3C1CBC8E}">
      <dgm:prSet/>
      <dgm:spPr/>
      <dgm:t>
        <a:bodyPr/>
        <a:lstStyle/>
        <a:p>
          <a:endParaRPr lang="sr-Latn-RS"/>
        </a:p>
      </dgm:t>
    </dgm:pt>
    <dgm:pt modelId="{A64C42B9-2B58-4546-8C43-6AAF997FEBAC}">
      <dgm:prSet phldrT="[Text]"/>
      <dgm:spPr/>
      <dgm:t>
        <a:bodyPr/>
        <a:lstStyle/>
        <a:p>
          <a:endParaRPr lang="sr-Latn-RS" dirty="0"/>
        </a:p>
      </dgm:t>
    </dgm:pt>
    <dgm:pt modelId="{8E108F2E-3631-4B96-B416-C0D6E4B1DE4A}" type="parTrans" cxnId="{C5B08E42-2E34-4223-B4D0-ED62D074A621}">
      <dgm:prSet/>
      <dgm:spPr/>
      <dgm:t>
        <a:bodyPr/>
        <a:lstStyle/>
        <a:p>
          <a:endParaRPr lang="sr-Latn-RS"/>
        </a:p>
      </dgm:t>
    </dgm:pt>
    <dgm:pt modelId="{D1329AF5-4ACF-4D5F-8975-B67D74AA4B01}" type="sibTrans" cxnId="{C5B08E42-2E34-4223-B4D0-ED62D074A621}">
      <dgm:prSet/>
      <dgm:spPr/>
      <dgm:t>
        <a:bodyPr/>
        <a:lstStyle/>
        <a:p>
          <a:endParaRPr lang="sr-Latn-RS"/>
        </a:p>
      </dgm:t>
    </dgm:pt>
    <dgm:pt modelId="{F75370B4-B886-4ECE-9C1A-3559C3EA4B6F}">
      <dgm:prSet phldrT="[Text]" custT="1"/>
      <dgm:spPr/>
      <dgm:t>
        <a:bodyPr/>
        <a:lstStyle/>
        <a:p>
          <a:r>
            <a:rPr lang="sr-Cyrl-RS" sz="1200" dirty="0" smtClean="0"/>
            <a:t>Пренета неутрошена средства</a:t>
          </a:r>
        </a:p>
        <a:p>
          <a:r>
            <a:rPr lang="sr-Cyrl-RS" sz="1200" dirty="0" smtClean="0"/>
            <a:t>86.713.964,31 динара</a:t>
          </a:r>
          <a:endParaRPr lang="sr-Latn-RS" sz="1200" dirty="0"/>
        </a:p>
      </dgm:t>
    </dgm:pt>
    <dgm:pt modelId="{16D9E57A-E35A-47A6-BC62-76B3491FED51}" type="parTrans" cxnId="{C147308D-EA15-4FAB-8AD0-14A3F4429A2F}">
      <dgm:prSet/>
      <dgm:spPr/>
      <dgm:t>
        <a:bodyPr/>
        <a:lstStyle/>
        <a:p>
          <a:endParaRPr lang="sr-Latn-RS"/>
        </a:p>
      </dgm:t>
    </dgm:pt>
    <dgm:pt modelId="{B46093B1-B076-478D-BC49-8DA48403D79B}" type="sibTrans" cxnId="{C147308D-EA15-4FAB-8AD0-14A3F4429A2F}">
      <dgm:prSet/>
      <dgm:spPr/>
      <dgm:t>
        <a:bodyPr/>
        <a:lstStyle/>
        <a:p>
          <a:endParaRPr lang="sr-Latn-RS"/>
        </a:p>
      </dgm:t>
    </dgm:pt>
    <dgm:pt modelId="{CB54EAD0-7B79-4F2A-B6F1-C248D89D873C}">
      <dgm:prSet phldrT="[Text]" custT="1"/>
      <dgm:spPr/>
      <dgm:t>
        <a:bodyPr/>
        <a:lstStyle/>
        <a:p>
          <a:r>
            <a:rPr lang="sr-Cyrl-RS" sz="1100" dirty="0" smtClean="0"/>
            <a:t>Текући ненаменски трансфери</a:t>
          </a:r>
        </a:p>
        <a:p>
          <a:r>
            <a:rPr lang="sr-Cyrl-RS" sz="1100" dirty="0" smtClean="0"/>
            <a:t>414.398.661,00</a:t>
          </a:r>
        </a:p>
        <a:p>
          <a:r>
            <a:rPr lang="sr-Cyrl-RS" sz="1100" dirty="0" smtClean="0"/>
            <a:t>динара</a:t>
          </a:r>
          <a:endParaRPr lang="sr-Latn-RS" sz="1100" dirty="0"/>
        </a:p>
      </dgm:t>
    </dgm:pt>
    <dgm:pt modelId="{5C631D12-F47E-4716-9372-1BA146C52E22}" type="parTrans" cxnId="{4EEDB805-4310-43A9-8920-A74261D961DD}">
      <dgm:prSet/>
      <dgm:spPr/>
      <dgm:t>
        <a:bodyPr/>
        <a:lstStyle/>
        <a:p>
          <a:endParaRPr lang="sr-Latn-RS"/>
        </a:p>
      </dgm:t>
    </dgm:pt>
    <dgm:pt modelId="{4B8E9549-DB7D-4E19-A0AF-C526121D5CC1}" type="sibTrans" cxnId="{4EEDB805-4310-43A9-8920-A74261D961DD}">
      <dgm:prSet/>
      <dgm:spPr/>
      <dgm:t>
        <a:bodyPr/>
        <a:lstStyle/>
        <a:p>
          <a:endParaRPr lang="sr-Latn-RS"/>
        </a:p>
      </dgm:t>
    </dgm:pt>
    <dgm:pt modelId="{71FC123C-D5F4-4BDB-8ACC-4371CF3E51AD}" type="pres">
      <dgm:prSet presAssocID="{E275C91B-EF79-4BB0-9A34-B42BC43BC03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FB5735-0E39-4B45-B5D6-888866646622}" type="pres">
      <dgm:prSet presAssocID="{E275C91B-EF79-4BB0-9A34-B42BC43BC036}" presName="radial" presStyleCnt="0">
        <dgm:presLayoutVars>
          <dgm:animLvl val="ctr"/>
        </dgm:presLayoutVars>
      </dgm:prSet>
      <dgm:spPr/>
    </dgm:pt>
    <dgm:pt modelId="{6240F709-AB07-42B9-B8EB-1B2E8746EE72}" type="pres">
      <dgm:prSet presAssocID="{0F7D09EA-D198-4367-BBE2-E9E89FB19D0B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1E48DC28-EBDC-4BE0-9094-D51E4D1A8576}" type="pres">
      <dgm:prSet presAssocID="{75D710BC-0A2E-41BA-9079-C991342DE102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9CB60-213E-431F-B611-84321B4647B1}" type="pres">
      <dgm:prSet presAssocID="{5BAC4697-C10A-479C-A467-68E8955B6DA2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56D5E-9AFF-4693-AE03-CDC062CA5968}" type="pres">
      <dgm:prSet presAssocID="{997E45C4-D504-4BFF-B09B-E46031442DD7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D8596-3A8B-4B87-841E-D772DEAFF40C}" type="pres">
      <dgm:prSet presAssocID="{A1B2CE3F-5ED6-43A9-8DB8-B8005700C423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C8F6A-22E8-4CA1-A551-C282CE3CC8A2}" type="pres">
      <dgm:prSet presAssocID="{F75370B4-B886-4ECE-9C1A-3559C3EA4B6F}" presName="node" presStyleLbl="vennNode1" presStyleIdx="5" presStyleCnt="7" custRadScaleRad="102268" custRadScaleInc="-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1A295-1EDC-4064-B557-66F8000DB0EC}" type="pres">
      <dgm:prSet presAssocID="{CB54EAD0-7B79-4F2A-B6F1-C248D89D873C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9752E8-6F36-47B8-9731-41582F32125F}" srcId="{E275C91B-EF79-4BB0-9A34-B42BC43BC036}" destId="{0F7D09EA-D198-4367-BBE2-E9E89FB19D0B}" srcOrd="0" destOrd="0" parTransId="{4BE6F344-8CBC-431D-9083-6F83F47F9612}" sibTransId="{B408B735-932D-47E2-9813-DC4B25ABB9F2}"/>
    <dgm:cxn modelId="{5622F9BE-B9B1-424B-AED7-DE53710D4493}" type="presOf" srcId="{5BAC4697-C10A-479C-A467-68E8955B6DA2}" destId="{EB89CB60-213E-431F-B611-84321B4647B1}" srcOrd="0" destOrd="0" presId="urn:microsoft.com/office/officeart/2005/8/layout/radial3"/>
    <dgm:cxn modelId="{FE18AE14-C60B-45BD-9093-B0DC77E2A84C}" type="presOf" srcId="{CB54EAD0-7B79-4F2A-B6F1-C248D89D873C}" destId="{4EA1A295-1EDC-4064-B557-66F8000DB0EC}" srcOrd="0" destOrd="0" presId="urn:microsoft.com/office/officeart/2005/8/layout/radial3"/>
    <dgm:cxn modelId="{91FA3EBC-8D24-45C3-BB0C-1FD75931D9D9}" srcId="{0F7D09EA-D198-4367-BBE2-E9E89FB19D0B}" destId="{5BAC4697-C10A-479C-A467-68E8955B6DA2}" srcOrd="1" destOrd="0" parTransId="{363200AF-4036-41BE-A7D8-8725390E1446}" sibTransId="{9D8213F2-CF8E-417D-B5EA-E15D8CF820F6}"/>
    <dgm:cxn modelId="{48784A77-CAD8-4E0D-8F0A-18876071C06D}" type="presOf" srcId="{A1B2CE3F-5ED6-43A9-8DB8-B8005700C423}" destId="{6E2D8596-3A8B-4B87-841E-D772DEAFF40C}" srcOrd="0" destOrd="0" presId="urn:microsoft.com/office/officeart/2005/8/layout/radial3"/>
    <dgm:cxn modelId="{A39DD0D9-EC6D-4656-8305-7A9587587AA1}" type="presOf" srcId="{75D710BC-0A2E-41BA-9079-C991342DE102}" destId="{1E48DC28-EBDC-4BE0-9094-D51E4D1A8576}" srcOrd="0" destOrd="0" presId="urn:microsoft.com/office/officeart/2005/8/layout/radial3"/>
    <dgm:cxn modelId="{B47BE4BD-5859-40B5-A983-70A3BEC23E74}" srcId="{0F7D09EA-D198-4367-BBE2-E9E89FB19D0B}" destId="{75D710BC-0A2E-41BA-9079-C991342DE102}" srcOrd="0" destOrd="0" parTransId="{A1EF8517-756C-4035-AED8-DFDACA2765BB}" sibTransId="{D33E1982-4B10-4D9D-9F31-E004FD7FDC97}"/>
    <dgm:cxn modelId="{C5B08E42-2E34-4223-B4D0-ED62D074A621}" srcId="{E275C91B-EF79-4BB0-9A34-B42BC43BC036}" destId="{A64C42B9-2B58-4546-8C43-6AAF997FEBAC}" srcOrd="1" destOrd="0" parTransId="{8E108F2E-3631-4B96-B416-C0D6E4B1DE4A}" sibTransId="{D1329AF5-4ACF-4D5F-8975-B67D74AA4B01}"/>
    <dgm:cxn modelId="{43E348C7-2EFC-44D2-8E09-073E590CE047}" type="presOf" srcId="{997E45C4-D504-4BFF-B09B-E46031442DD7}" destId="{5E756D5E-9AFF-4693-AE03-CDC062CA5968}" srcOrd="0" destOrd="0" presId="urn:microsoft.com/office/officeart/2005/8/layout/radial3"/>
    <dgm:cxn modelId="{8CEAD3D1-8349-4BAD-BA4B-011A5ED9BD45}" type="presOf" srcId="{E275C91B-EF79-4BB0-9A34-B42BC43BC036}" destId="{71FC123C-D5F4-4BDB-8ACC-4371CF3E51AD}" srcOrd="0" destOrd="0" presId="urn:microsoft.com/office/officeart/2005/8/layout/radial3"/>
    <dgm:cxn modelId="{4EEDB805-4310-43A9-8920-A74261D961DD}" srcId="{0F7D09EA-D198-4367-BBE2-E9E89FB19D0B}" destId="{CB54EAD0-7B79-4F2A-B6F1-C248D89D873C}" srcOrd="5" destOrd="0" parTransId="{5C631D12-F47E-4716-9372-1BA146C52E22}" sibTransId="{4B8E9549-DB7D-4E19-A0AF-C526121D5CC1}"/>
    <dgm:cxn modelId="{EC699C48-3FEA-4BE1-B6D6-55CA3C1CBC8E}" srcId="{0F7D09EA-D198-4367-BBE2-E9E89FB19D0B}" destId="{A1B2CE3F-5ED6-43A9-8DB8-B8005700C423}" srcOrd="3" destOrd="0" parTransId="{4A4C92A6-D92C-474B-91DC-A76590C668FC}" sibTransId="{F9182901-88ED-4E31-9599-5940724B934D}"/>
    <dgm:cxn modelId="{6702B8FC-1CC6-4924-9B32-37D32A7C1B36}" type="presOf" srcId="{F75370B4-B886-4ECE-9C1A-3559C3EA4B6F}" destId="{D87C8F6A-22E8-4CA1-A551-C282CE3CC8A2}" srcOrd="0" destOrd="0" presId="urn:microsoft.com/office/officeart/2005/8/layout/radial3"/>
    <dgm:cxn modelId="{9DF30F36-4996-4378-AF11-66DD391F3194}" type="presOf" srcId="{0F7D09EA-D198-4367-BBE2-E9E89FB19D0B}" destId="{6240F709-AB07-42B9-B8EB-1B2E8746EE72}" srcOrd="0" destOrd="0" presId="urn:microsoft.com/office/officeart/2005/8/layout/radial3"/>
    <dgm:cxn modelId="{74772029-0183-49F2-8BB6-45E7C810B32F}" srcId="{0F7D09EA-D198-4367-BBE2-E9E89FB19D0B}" destId="{997E45C4-D504-4BFF-B09B-E46031442DD7}" srcOrd="2" destOrd="0" parTransId="{56C77883-3EB7-483F-9583-6D9320B33748}" sibTransId="{364D25E7-F9D1-4A2D-8A9C-44F6706362EA}"/>
    <dgm:cxn modelId="{C147308D-EA15-4FAB-8AD0-14A3F4429A2F}" srcId="{0F7D09EA-D198-4367-BBE2-E9E89FB19D0B}" destId="{F75370B4-B886-4ECE-9C1A-3559C3EA4B6F}" srcOrd="4" destOrd="0" parTransId="{16D9E57A-E35A-47A6-BC62-76B3491FED51}" sibTransId="{B46093B1-B076-478D-BC49-8DA48403D79B}"/>
    <dgm:cxn modelId="{6F72265F-3C9E-408F-9ABA-4A14F7E02915}" type="presParOf" srcId="{71FC123C-D5F4-4BDB-8ACC-4371CF3E51AD}" destId="{29FB5735-0E39-4B45-B5D6-888866646622}" srcOrd="0" destOrd="0" presId="urn:microsoft.com/office/officeart/2005/8/layout/radial3"/>
    <dgm:cxn modelId="{853C835F-E9C3-4EF2-8B83-C67F5C1898C1}" type="presParOf" srcId="{29FB5735-0E39-4B45-B5D6-888866646622}" destId="{6240F709-AB07-42B9-B8EB-1B2E8746EE72}" srcOrd="0" destOrd="0" presId="urn:microsoft.com/office/officeart/2005/8/layout/radial3"/>
    <dgm:cxn modelId="{00E36334-7CE1-440E-B606-438536B5D17B}" type="presParOf" srcId="{29FB5735-0E39-4B45-B5D6-888866646622}" destId="{1E48DC28-EBDC-4BE0-9094-D51E4D1A8576}" srcOrd="1" destOrd="0" presId="urn:microsoft.com/office/officeart/2005/8/layout/radial3"/>
    <dgm:cxn modelId="{D66AF488-82A3-4479-B426-C6518DFA686E}" type="presParOf" srcId="{29FB5735-0E39-4B45-B5D6-888866646622}" destId="{EB89CB60-213E-431F-B611-84321B4647B1}" srcOrd="2" destOrd="0" presId="urn:microsoft.com/office/officeart/2005/8/layout/radial3"/>
    <dgm:cxn modelId="{718A1636-F86D-4873-98DC-DF0274B4AC78}" type="presParOf" srcId="{29FB5735-0E39-4B45-B5D6-888866646622}" destId="{5E756D5E-9AFF-4693-AE03-CDC062CA5968}" srcOrd="3" destOrd="0" presId="urn:microsoft.com/office/officeart/2005/8/layout/radial3"/>
    <dgm:cxn modelId="{4483379F-6C39-4E96-ADE9-7D70A0B1CEE6}" type="presParOf" srcId="{29FB5735-0E39-4B45-B5D6-888866646622}" destId="{6E2D8596-3A8B-4B87-841E-D772DEAFF40C}" srcOrd="4" destOrd="0" presId="urn:microsoft.com/office/officeart/2005/8/layout/radial3"/>
    <dgm:cxn modelId="{DE2B0016-641B-4841-8161-5860908B0C62}" type="presParOf" srcId="{29FB5735-0E39-4B45-B5D6-888866646622}" destId="{D87C8F6A-22E8-4CA1-A551-C282CE3CC8A2}" srcOrd="5" destOrd="0" presId="urn:microsoft.com/office/officeart/2005/8/layout/radial3"/>
    <dgm:cxn modelId="{646F9086-162D-4666-B31D-F86285C5176D}" type="presParOf" srcId="{29FB5735-0E39-4B45-B5D6-888866646622}" destId="{4EA1A295-1EDC-4064-B557-66F8000DB0EC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A47F19-311D-44B3-AAA4-35C98BD4844B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844461-76DE-4FEA-A87D-23440AD6FC2E}">
      <dgm:prSet phldrT="[Text]"/>
      <dgm:spPr/>
      <dgm:t>
        <a:bodyPr/>
        <a:lstStyle/>
        <a:p>
          <a:r>
            <a:rPr lang="sr-Cyrl-RS" b="1" dirty="0"/>
            <a:t>Расходи за запослене</a:t>
          </a:r>
          <a:endParaRPr lang="en-US" b="1" dirty="0"/>
        </a:p>
      </dgm:t>
    </dgm:pt>
    <dgm:pt modelId="{6F031138-6684-4AF8-B48F-F90EB84372B1}" type="parTrans" cxnId="{DFA45898-8E34-483C-97B6-EC38D2140466}">
      <dgm:prSet/>
      <dgm:spPr/>
      <dgm:t>
        <a:bodyPr/>
        <a:lstStyle/>
        <a:p>
          <a:endParaRPr lang="en-US"/>
        </a:p>
      </dgm:t>
    </dgm:pt>
    <dgm:pt modelId="{C24B5DA2-B651-485D-A0F4-95731772C9B8}" type="sibTrans" cxnId="{DFA45898-8E34-483C-97B6-EC38D2140466}">
      <dgm:prSet/>
      <dgm:spPr/>
      <dgm:t>
        <a:bodyPr/>
        <a:lstStyle/>
        <a:p>
          <a:endParaRPr lang="en-US"/>
        </a:p>
      </dgm:t>
    </dgm:pt>
    <dgm:pt modelId="{D45E583C-4AAD-40D2-9D24-9A0A68141567}">
      <dgm:prSet phldrT="[Text]" custT="1"/>
      <dgm:spPr>
        <a:solidFill>
          <a:srgbClr val="7030A0"/>
        </a:solidFill>
      </dgm:spPr>
      <dgm:t>
        <a:bodyPr/>
        <a:lstStyle/>
        <a:p>
          <a:r>
            <a:rPr lang="sr-Cyrl-RS" sz="1400" b="1" dirty="0"/>
            <a:t>Расходи за запослене </a:t>
          </a:r>
          <a:r>
            <a:rPr lang="sr-Cyrl-RS" sz="1400" dirty="0"/>
            <a:t>представљају све трошкове за запослене, како у управи тако и код буџетских корисника</a:t>
          </a:r>
          <a:endParaRPr lang="en-US" sz="1400" dirty="0"/>
        </a:p>
      </dgm:t>
    </dgm:pt>
    <dgm:pt modelId="{DF23AB14-DB78-4D25-948A-D263DF13EBEB}" type="parTrans" cxnId="{B6E9FE2F-54FB-46AA-BA6A-1465C15C85E2}">
      <dgm:prSet/>
      <dgm:spPr/>
      <dgm:t>
        <a:bodyPr/>
        <a:lstStyle/>
        <a:p>
          <a:endParaRPr lang="en-US"/>
        </a:p>
      </dgm:t>
    </dgm:pt>
    <dgm:pt modelId="{875C4C0C-D761-476B-9D17-EF850CFCBB84}" type="sibTrans" cxnId="{B6E9FE2F-54FB-46AA-BA6A-1465C15C85E2}">
      <dgm:prSet/>
      <dgm:spPr/>
      <dgm:t>
        <a:bodyPr/>
        <a:lstStyle/>
        <a:p>
          <a:endParaRPr lang="en-US"/>
        </a:p>
      </dgm:t>
    </dgm:pt>
    <dgm:pt modelId="{E1B79EE1-1157-4302-AB0B-8FEDC81165FD}">
      <dgm:prSet phldrT="[Text]"/>
      <dgm:spPr/>
      <dgm:t>
        <a:bodyPr/>
        <a:lstStyle/>
        <a:p>
          <a:r>
            <a:rPr lang="sr-Cyrl-RS" b="1" dirty="0"/>
            <a:t>Коришћење роба и услуга </a:t>
          </a:r>
          <a:endParaRPr lang="en-US" dirty="0"/>
        </a:p>
      </dgm:t>
    </dgm:pt>
    <dgm:pt modelId="{D901DA59-A95A-4489-99A8-4140EE7BA89A}" type="parTrans" cxnId="{9CBF9DF9-AB9B-4A23-9199-3C2DD5A0CE43}">
      <dgm:prSet/>
      <dgm:spPr/>
      <dgm:t>
        <a:bodyPr/>
        <a:lstStyle/>
        <a:p>
          <a:endParaRPr lang="en-US"/>
        </a:p>
      </dgm:t>
    </dgm:pt>
    <dgm:pt modelId="{E99A6F9C-C544-4400-B178-20BC6CFFFE07}" type="sibTrans" cxnId="{9CBF9DF9-AB9B-4A23-9199-3C2DD5A0CE43}">
      <dgm:prSet/>
      <dgm:spPr/>
      <dgm:t>
        <a:bodyPr/>
        <a:lstStyle/>
        <a:p>
          <a:endParaRPr lang="en-US"/>
        </a:p>
      </dgm:t>
    </dgm:pt>
    <dgm:pt modelId="{92FD0664-EE76-4121-BE7B-68FC1EE5F4D7}">
      <dgm:prSet phldrT="[Text]" custT="1"/>
      <dgm:spPr>
        <a:solidFill>
          <a:srgbClr val="00B050"/>
        </a:solidFill>
      </dgm:spPr>
      <dgm:t>
        <a:bodyPr/>
        <a:lstStyle/>
        <a:p>
          <a:pPr algn="just"/>
          <a:r>
            <a:rPr lang="sr-Cyrl-RS" sz="1400" b="1" dirty="0"/>
            <a:t>Коришћење роба и услуга </a:t>
          </a:r>
          <a:r>
            <a:rPr lang="sr-Cyrl-RS" sz="1400" dirty="0"/>
            <a:t>обухватају сталне трошкове, путне трошкове, услуге по уговору, специјализоване услуге, трошкове материјала и текуће поправке и одржавање.</a:t>
          </a:r>
          <a:endParaRPr lang="en-US" sz="1400" dirty="0"/>
        </a:p>
      </dgm:t>
    </dgm:pt>
    <dgm:pt modelId="{A4B2DE69-08CB-4EF5-A179-A9838DCC0C0D}" type="parTrans" cxnId="{29D18108-D348-4C83-ABE4-39390C16C5CD}">
      <dgm:prSet/>
      <dgm:spPr/>
      <dgm:t>
        <a:bodyPr/>
        <a:lstStyle/>
        <a:p>
          <a:endParaRPr lang="en-US"/>
        </a:p>
      </dgm:t>
    </dgm:pt>
    <dgm:pt modelId="{31990FCE-83F5-4BCE-86BA-4F924011EADA}" type="sibTrans" cxnId="{29D18108-D348-4C83-ABE4-39390C16C5CD}">
      <dgm:prSet/>
      <dgm:spPr/>
      <dgm:t>
        <a:bodyPr/>
        <a:lstStyle/>
        <a:p>
          <a:endParaRPr lang="en-US"/>
        </a:p>
      </dgm:t>
    </dgm:pt>
    <dgm:pt modelId="{E055884F-7426-4921-A0E5-9CA56A76B49A}">
      <dgm:prSet phldrT="[Text]"/>
      <dgm:spPr/>
      <dgm:t>
        <a:bodyPr/>
        <a:lstStyle/>
        <a:p>
          <a:r>
            <a:rPr lang="sr-Cyrl-RS" b="1" dirty="0"/>
            <a:t>Дотације и трансфери</a:t>
          </a:r>
          <a:endParaRPr lang="en-US" b="1" dirty="0"/>
        </a:p>
      </dgm:t>
    </dgm:pt>
    <dgm:pt modelId="{A220DF32-CC6B-446C-B398-3C6FF19DF138}" type="parTrans" cxnId="{997AF6DE-9802-4842-96EC-E457543D4099}">
      <dgm:prSet/>
      <dgm:spPr/>
      <dgm:t>
        <a:bodyPr/>
        <a:lstStyle/>
        <a:p>
          <a:endParaRPr lang="en-US"/>
        </a:p>
      </dgm:t>
    </dgm:pt>
    <dgm:pt modelId="{EADBA54B-8207-46FB-8C83-E7274B6ED163}" type="sibTrans" cxnId="{997AF6DE-9802-4842-96EC-E457543D4099}">
      <dgm:prSet/>
      <dgm:spPr/>
      <dgm:t>
        <a:bodyPr/>
        <a:lstStyle/>
        <a:p>
          <a:endParaRPr lang="en-US"/>
        </a:p>
      </dgm:t>
    </dgm:pt>
    <dgm:pt modelId="{6B14159D-5902-471E-9F91-CEA86CA18597}">
      <dgm:prSet phldrT="[Text]" custT="1"/>
      <dgm:spPr>
        <a:solidFill>
          <a:srgbClr val="0070C0"/>
        </a:solidFill>
      </dgm:spPr>
      <dgm:t>
        <a:bodyPr/>
        <a:lstStyle/>
        <a:p>
          <a:pPr algn="just"/>
          <a:r>
            <a:rPr lang="sr-Cyrl-RS" sz="1400" b="1" dirty="0"/>
            <a:t>Дотације и трансфери </a:t>
          </a:r>
          <a:r>
            <a:rPr lang="sr-Cyrl-RS" sz="1400" dirty="0"/>
            <a:t>су трошкови које локална самоуправа </a:t>
          </a:r>
          <a:r>
            <a:rPr lang="ru-RU" sz="1400" dirty="0"/>
            <a:t>има за исплату институцијама које су у примарној надлежности централног/покрајинског нивоа</a:t>
          </a:r>
          <a:r>
            <a:rPr lang="sr-Cyrl-RS" sz="1400" dirty="0"/>
            <a:t> као што су школе, центар за социјални рад, дом здравља.</a:t>
          </a:r>
          <a:r>
            <a:rPr lang="en-US" sz="1400" dirty="0"/>
            <a:t> </a:t>
          </a:r>
        </a:p>
      </dgm:t>
    </dgm:pt>
    <dgm:pt modelId="{0D2CFF9B-A50F-43E4-AFA5-E7E960E0BCD0}" type="parTrans" cxnId="{E528FBD6-03D8-4201-832B-0748BD271A16}">
      <dgm:prSet/>
      <dgm:spPr/>
      <dgm:t>
        <a:bodyPr/>
        <a:lstStyle/>
        <a:p>
          <a:endParaRPr lang="en-US"/>
        </a:p>
      </dgm:t>
    </dgm:pt>
    <dgm:pt modelId="{36039859-946E-4D2B-BAA0-EE1BB94895EC}" type="sibTrans" cxnId="{E528FBD6-03D8-4201-832B-0748BD271A16}">
      <dgm:prSet/>
      <dgm:spPr/>
      <dgm:t>
        <a:bodyPr/>
        <a:lstStyle/>
        <a:p>
          <a:endParaRPr lang="en-US"/>
        </a:p>
      </dgm:t>
    </dgm:pt>
    <dgm:pt modelId="{28888755-727E-436B-B2F2-DA7896544A65}">
      <dgm:prSet phldrT="[Text]"/>
      <dgm:spPr/>
      <dgm:t>
        <a:bodyPr/>
        <a:lstStyle/>
        <a:p>
          <a:r>
            <a:rPr lang="sr-Cyrl-RS" b="1" dirty="0"/>
            <a:t>Остали расходи</a:t>
          </a:r>
          <a:endParaRPr lang="en-US" b="1" dirty="0"/>
        </a:p>
      </dgm:t>
    </dgm:pt>
    <dgm:pt modelId="{74440C20-4C7D-42FA-8A71-91FF1ABB0C2B}" type="parTrans" cxnId="{423F4FFE-A4A5-4DB9-BCD0-81CA33242D4A}">
      <dgm:prSet/>
      <dgm:spPr/>
      <dgm:t>
        <a:bodyPr/>
        <a:lstStyle/>
        <a:p>
          <a:endParaRPr lang="en-US"/>
        </a:p>
      </dgm:t>
    </dgm:pt>
    <dgm:pt modelId="{25C618B1-3FCB-4E3A-AAEB-763F12B41872}" type="sibTrans" cxnId="{423F4FFE-A4A5-4DB9-BCD0-81CA33242D4A}">
      <dgm:prSet/>
      <dgm:spPr/>
      <dgm:t>
        <a:bodyPr/>
        <a:lstStyle/>
        <a:p>
          <a:endParaRPr lang="en-US"/>
        </a:p>
      </dgm:t>
    </dgm:pt>
    <dgm:pt modelId="{FE2BA0E8-81AC-463B-B498-EF464F5BCE0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sr-Cyrl-RS" sz="1400" b="1" dirty="0"/>
            <a:t>Остали расходи </a:t>
          </a:r>
          <a:r>
            <a:rPr lang="sr-Cyrl-RS" sz="1400" dirty="0"/>
            <a:t>обухватају дотације невладиним организацијама, порезе, таксе, новчане казне.</a:t>
          </a:r>
          <a:endParaRPr lang="en-US" sz="1400" dirty="0"/>
        </a:p>
      </dgm:t>
    </dgm:pt>
    <dgm:pt modelId="{7A39DE39-681C-425E-9FED-FBE278CC5B2D}" type="parTrans" cxnId="{86D1D984-3A22-405C-B36D-C2926B8E421B}">
      <dgm:prSet/>
      <dgm:spPr/>
      <dgm:t>
        <a:bodyPr/>
        <a:lstStyle/>
        <a:p>
          <a:endParaRPr lang="en-US"/>
        </a:p>
      </dgm:t>
    </dgm:pt>
    <dgm:pt modelId="{03DEC489-1FE9-42FB-A7B6-2DC930E80875}" type="sibTrans" cxnId="{86D1D984-3A22-405C-B36D-C2926B8E421B}">
      <dgm:prSet/>
      <dgm:spPr/>
      <dgm:t>
        <a:bodyPr/>
        <a:lstStyle/>
        <a:p>
          <a:endParaRPr lang="en-US"/>
        </a:p>
      </dgm:t>
    </dgm:pt>
    <dgm:pt modelId="{26EF48C7-6381-4355-B03F-DD441AE957C7}">
      <dgm:prSet phldrT="[Text]"/>
      <dgm:spPr/>
      <dgm:t>
        <a:bodyPr/>
        <a:lstStyle/>
        <a:p>
          <a:r>
            <a:rPr lang="sr-Cyrl-RS" b="1" dirty="0"/>
            <a:t>Субвенције</a:t>
          </a:r>
          <a:endParaRPr lang="en-US" b="1" dirty="0"/>
        </a:p>
      </dgm:t>
    </dgm:pt>
    <dgm:pt modelId="{18A23F74-72B2-47CE-8CFA-63637C44E493}" type="parTrans" cxnId="{C002A477-0333-4E42-A591-A476378A7B14}">
      <dgm:prSet/>
      <dgm:spPr/>
      <dgm:t>
        <a:bodyPr/>
        <a:lstStyle/>
        <a:p>
          <a:endParaRPr lang="en-US"/>
        </a:p>
      </dgm:t>
    </dgm:pt>
    <dgm:pt modelId="{7F59AFA8-97ED-43F0-BB10-8E36A7F9F28C}" type="sibTrans" cxnId="{C002A477-0333-4E42-A591-A476378A7B14}">
      <dgm:prSet/>
      <dgm:spPr/>
      <dgm:t>
        <a:bodyPr/>
        <a:lstStyle/>
        <a:p>
          <a:endParaRPr lang="en-US"/>
        </a:p>
      </dgm:t>
    </dgm:pt>
    <dgm:pt modelId="{4B4A2A45-FFA7-47F5-A99D-A2DFD7698107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400" b="1" dirty="0"/>
            <a:t>Субвенције</a:t>
          </a:r>
          <a:r>
            <a:rPr lang="ru-RU" sz="1400" dirty="0"/>
            <a:t> сe одобравају за функционисање међумесног превоза и  пољопривредним произвођачима. </a:t>
          </a:r>
          <a:endParaRPr lang="en-US" sz="1400" dirty="0"/>
        </a:p>
      </dgm:t>
    </dgm:pt>
    <dgm:pt modelId="{2E2C89AA-6D36-4A41-9A01-A47B8388C320}" type="parTrans" cxnId="{48A7DAC8-CBA0-4CCF-8FEB-1A8D1991CE61}">
      <dgm:prSet/>
      <dgm:spPr/>
      <dgm:t>
        <a:bodyPr/>
        <a:lstStyle/>
        <a:p>
          <a:endParaRPr lang="en-US"/>
        </a:p>
      </dgm:t>
    </dgm:pt>
    <dgm:pt modelId="{5B14C082-1404-4C23-9B64-643BA89D25BF}" type="sibTrans" cxnId="{48A7DAC8-CBA0-4CCF-8FEB-1A8D1991CE61}">
      <dgm:prSet/>
      <dgm:spPr/>
      <dgm:t>
        <a:bodyPr/>
        <a:lstStyle/>
        <a:p>
          <a:endParaRPr lang="en-US"/>
        </a:p>
      </dgm:t>
    </dgm:pt>
    <dgm:pt modelId="{E1AD8724-28DC-48C5-B75E-B0D1F33E6279}">
      <dgm:prSet phldrT="[Text]"/>
      <dgm:spPr/>
      <dgm:t>
        <a:bodyPr/>
        <a:lstStyle/>
        <a:p>
          <a:r>
            <a:rPr lang="sr-Cyrl-RS" b="1" dirty="0"/>
            <a:t>Социјална заштита</a:t>
          </a:r>
          <a:endParaRPr lang="en-US" b="1" dirty="0"/>
        </a:p>
      </dgm:t>
    </dgm:pt>
    <dgm:pt modelId="{411CE078-310E-457E-A7C1-09A580CCEBB0}" type="parTrans" cxnId="{9EBB09AF-7741-47ED-B436-933466BD5F46}">
      <dgm:prSet/>
      <dgm:spPr/>
      <dgm:t>
        <a:bodyPr/>
        <a:lstStyle/>
        <a:p>
          <a:endParaRPr lang="en-US"/>
        </a:p>
      </dgm:t>
    </dgm:pt>
    <dgm:pt modelId="{BCA81F17-B88D-47F3-91A4-C02EC1C807D8}" type="sibTrans" cxnId="{9EBB09AF-7741-47ED-B436-933466BD5F46}">
      <dgm:prSet/>
      <dgm:spPr/>
      <dgm:t>
        <a:bodyPr/>
        <a:lstStyle/>
        <a:p>
          <a:endParaRPr lang="en-US"/>
        </a:p>
      </dgm:t>
    </dgm:pt>
    <dgm:pt modelId="{A22D28D0-C0EE-4FAC-9411-A8A4995FB17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sr-Cyrl-RS" sz="1400" b="1" dirty="0"/>
            <a:t>Социјална заштита </a:t>
          </a:r>
          <a:r>
            <a:rPr lang="sr-Cyrl-RS" sz="1400" dirty="0"/>
            <a:t>обухвата све трошкове исплате социјалне помоћи за различите категорије грађана.</a:t>
          </a:r>
          <a:endParaRPr lang="en-US" sz="1400" dirty="0"/>
        </a:p>
      </dgm:t>
    </dgm:pt>
    <dgm:pt modelId="{7B8C8DE4-9C8E-4AAA-9ABD-7D21384D12EF}" type="parTrans" cxnId="{EF67239D-5166-423B-9E5F-06A1352131E4}">
      <dgm:prSet/>
      <dgm:spPr/>
      <dgm:t>
        <a:bodyPr/>
        <a:lstStyle/>
        <a:p>
          <a:endParaRPr lang="en-US"/>
        </a:p>
      </dgm:t>
    </dgm:pt>
    <dgm:pt modelId="{D9EE63C1-7C79-499A-9EE1-6AFD68E7C84E}" type="sibTrans" cxnId="{EF67239D-5166-423B-9E5F-06A1352131E4}">
      <dgm:prSet/>
      <dgm:spPr/>
      <dgm:t>
        <a:bodyPr/>
        <a:lstStyle/>
        <a:p>
          <a:endParaRPr lang="en-US"/>
        </a:p>
      </dgm:t>
    </dgm:pt>
    <dgm:pt modelId="{48096665-F98A-4372-9642-AA104F5D458A}">
      <dgm:prSet phldrT="[Text]"/>
      <dgm:spPr/>
      <dgm:t>
        <a:bodyPr/>
        <a:lstStyle/>
        <a:p>
          <a:r>
            <a:rPr lang="sr-Cyrl-RS" b="1" dirty="0"/>
            <a:t>Буџетска резерва</a:t>
          </a:r>
          <a:endParaRPr lang="en-US" b="1" dirty="0"/>
        </a:p>
      </dgm:t>
    </dgm:pt>
    <dgm:pt modelId="{AFDDD8A6-A5D8-4980-A3AD-3612739BB0D6}" type="parTrans" cxnId="{FF60118A-5412-436E-B845-69CD79E57C83}">
      <dgm:prSet/>
      <dgm:spPr/>
      <dgm:t>
        <a:bodyPr/>
        <a:lstStyle/>
        <a:p>
          <a:endParaRPr lang="en-US"/>
        </a:p>
      </dgm:t>
    </dgm:pt>
    <dgm:pt modelId="{5FC22904-D7CC-4648-88EC-995516A10DB1}" type="sibTrans" cxnId="{FF60118A-5412-436E-B845-69CD79E57C83}">
      <dgm:prSet/>
      <dgm:spPr/>
      <dgm:t>
        <a:bodyPr/>
        <a:lstStyle/>
        <a:p>
          <a:endParaRPr lang="en-US"/>
        </a:p>
      </dgm:t>
    </dgm:pt>
    <dgm:pt modelId="{97F877CB-9B8D-43D2-81EC-7EBF25320968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sr-Cyrl-RS" b="1" dirty="0"/>
            <a:t>Буџетска резерва </a:t>
          </a:r>
          <a:r>
            <a:rPr lang="sr-Cyrl-RS" dirty="0"/>
            <a:t>представља новац који се користи за непланиране или недовољно планиране сврхе, као и у случају ванредних околности.</a:t>
          </a:r>
          <a:endParaRPr lang="en-US" dirty="0"/>
        </a:p>
      </dgm:t>
    </dgm:pt>
    <dgm:pt modelId="{B1A118C8-65C5-4505-9861-C15DF46DDE40}" type="parTrans" cxnId="{C2060C01-AE6C-49A2-9E7C-10136D57EE22}">
      <dgm:prSet/>
      <dgm:spPr/>
      <dgm:t>
        <a:bodyPr/>
        <a:lstStyle/>
        <a:p>
          <a:endParaRPr lang="en-US"/>
        </a:p>
      </dgm:t>
    </dgm:pt>
    <dgm:pt modelId="{85A9A230-CB7F-4D0E-AEAE-CC533D1E4637}" type="sibTrans" cxnId="{C2060C01-AE6C-49A2-9E7C-10136D57EE22}">
      <dgm:prSet/>
      <dgm:spPr/>
      <dgm:t>
        <a:bodyPr/>
        <a:lstStyle/>
        <a:p>
          <a:endParaRPr lang="en-US"/>
        </a:p>
      </dgm:t>
    </dgm:pt>
    <dgm:pt modelId="{1BF4645B-0E25-4982-8755-C468FC62C39C}">
      <dgm:prSet phldrT="[Text]"/>
      <dgm:spPr/>
      <dgm:t>
        <a:bodyPr/>
        <a:lstStyle/>
        <a:p>
          <a:r>
            <a:rPr lang="sr-Cyrl-RS" b="1" dirty="0"/>
            <a:t>Капитални издаци</a:t>
          </a:r>
          <a:endParaRPr lang="en-US" b="1" dirty="0"/>
        </a:p>
      </dgm:t>
    </dgm:pt>
    <dgm:pt modelId="{C1391573-84AC-4A5F-9872-896027FCD9E0}" type="parTrans" cxnId="{0B3FDED6-0041-4BD1-9A6E-DBDB5E3BB9B4}">
      <dgm:prSet/>
      <dgm:spPr/>
      <dgm:t>
        <a:bodyPr/>
        <a:lstStyle/>
        <a:p>
          <a:endParaRPr lang="en-US"/>
        </a:p>
      </dgm:t>
    </dgm:pt>
    <dgm:pt modelId="{EAAC9105-FD12-40C6-84F5-2CAFAE74C666}" type="sibTrans" cxnId="{0B3FDED6-0041-4BD1-9A6E-DBDB5E3BB9B4}">
      <dgm:prSet/>
      <dgm:spPr/>
      <dgm:t>
        <a:bodyPr/>
        <a:lstStyle/>
        <a:p>
          <a:endParaRPr lang="en-US"/>
        </a:p>
      </dgm:t>
    </dgm:pt>
    <dgm:pt modelId="{423C6F79-8640-4D5E-8F7E-2B463BCF528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sr-Cyrl-RS" b="1" dirty="0"/>
            <a:t>Капитални издаци </a:t>
          </a:r>
          <a:r>
            <a:rPr lang="sr-Cyrl-RS" dirty="0"/>
            <a:t>су трошкови за изградњу нових, или инвестиционо одржавање постојећих објеката, набавку опреме, машина земљишта и слично.</a:t>
          </a:r>
          <a:endParaRPr lang="en-US" dirty="0"/>
        </a:p>
      </dgm:t>
    </dgm:pt>
    <dgm:pt modelId="{491E2BD3-8551-49F0-919A-AB73427DE405}" type="parTrans" cxnId="{D51F2C8A-AB76-4B34-9AF8-3FA9A4DB4238}">
      <dgm:prSet/>
      <dgm:spPr/>
      <dgm:t>
        <a:bodyPr/>
        <a:lstStyle/>
        <a:p>
          <a:endParaRPr lang="en-US"/>
        </a:p>
      </dgm:t>
    </dgm:pt>
    <dgm:pt modelId="{BC9BB851-E04E-4BC3-8DA9-DF824BEE6D0D}" type="sibTrans" cxnId="{D51F2C8A-AB76-4B34-9AF8-3FA9A4DB4238}">
      <dgm:prSet/>
      <dgm:spPr/>
      <dgm:t>
        <a:bodyPr/>
        <a:lstStyle/>
        <a:p>
          <a:endParaRPr lang="en-US"/>
        </a:p>
      </dgm:t>
    </dgm:pt>
    <dgm:pt modelId="{EFEB1020-9C17-48DC-BBE0-54FA743F9F75}" type="pres">
      <dgm:prSet presAssocID="{EEA47F19-311D-44B3-AAA4-35C98BD48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695426-23ED-40C0-90A1-2BB445DEBC64}" type="pres">
      <dgm:prSet presAssocID="{0C844461-76DE-4FEA-A87D-23440AD6FC2E}" presName="linNode" presStyleCnt="0"/>
      <dgm:spPr/>
    </dgm:pt>
    <dgm:pt modelId="{C6144CDB-22C1-4337-9F95-C3A522A707D1}" type="pres">
      <dgm:prSet presAssocID="{0C844461-76DE-4FEA-A87D-23440AD6FC2E}" presName="parTx" presStyleLbl="revTx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85D1D-92EB-445D-B736-940004751C79}" type="pres">
      <dgm:prSet presAssocID="{0C844461-76DE-4FEA-A87D-23440AD6FC2E}" presName="bracket" presStyleLbl="parChTrans1D1" presStyleIdx="0" presStyleCnt="8"/>
      <dgm:spPr/>
    </dgm:pt>
    <dgm:pt modelId="{99D36636-E395-439F-A79A-29C0BFB6F7E4}" type="pres">
      <dgm:prSet presAssocID="{0C844461-76DE-4FEA-A87D-23440AD6FC2E}" presName="spH" presStyleCnt="0"/>
      <dgm:spPr/>
    </dgm:pt>
    <dgm:pt modelId="{7BB6658A-32E0-42C7-B82A-240BF45CF27D}" type="pres">
      <dgm:prSet presAssocID="{0C844461-76DE-4FEA-A87D-23440AD6FC2E}" presName="desTx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3CB043-7A92-47E9-A4C4-39EC715F2552}" type="pres">
      <dgm:prSet presAssocID="{C24B5DA2-B651-485D-A0F4-95731772C9B8}" presName="spV" presStyleCnt="0"/>
      <dgm:spPr/>
    </dgm:pt>
    <dgm:pt modelId="{D9DF5E9A-39D4-44B7-A326-58B07A05D91E}" type="pres">
      <dgm:prSet presAssocID="{E1B79EE1-1157-4302-AB0B-8FEDC81165FD}" presName="linNode" presStyleCnt="0"/>
      <dgm:spPr/>
    </dgm:pt>
    <dgm:pt modelId="{F40D94EA-52E0-4740-A924-EAF350BDF213}" type="pres">
      <dgm:prSet presAssocID="{E1B79EE1-1157-4302-AB0B-8FEDC81165FD}" presName="parTx" presStyleLbl="revTx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30D30-96BC-4D43-B65A-EE88C46DBE48}" type="pres">
      <dgm:prSet presAssocID="{E1B79EE1-1157-4302-AB0B-8FEDC81165FD}" presName="bracket" presStyleLbl="parChTrans1D1" presStyleIdx="1" presStyleCnt="8"/>
      <dgm:spPr/>
    </dgm:pt>
    <dgm:pt modelId="{5831BF15-ED1F-4BD5-857B-18B8E573D9AB}" type="pres">
      <dgm:prSet presAssocID="{E1B79EE1-1157-4302-AB0B-8FEDC81165FD}" presName="spH" presStyleCnt="0"/>
      <dgm:spPr/>
    </dgm:pt>
    <dgm:pt modelId="{C6BA9D27-2D60-4BA7-98A9-E18E57FDB6CB}" type="pres">
      <dgm:prSet presAssocID="{E1B79EE1-1157-4302-AB0B-8FEDC81165FD}" presName="desT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02753-9FCA-4DC5-B8A6-1F7632BDDE58}" type="pres">
      <dgm:prSet presAssocID="{E99A6F9C-C544-4400-B178-20BC6CFFFE07}" presName="spV" presStyleCnt="0"/>
      <dgm:spPr/>
    </dgm:pt>
    <dgm:pt modelId="{9709DCCB-B8A8-47BC-A303-F9EC41DA889E}" type="pres">
      <dgm:prSet presAssocID="{E055884F-7426-4921-A0E5-9CA56A76B49A}" presName="linNode" presStyleCnt="0"/>
      <dgm:spPr/>
    </dgm:pt>
    <dgm:pt modelId="{CCB8139E-CA19-491D-9FCD-6BF28923C725}" type="pres">
      <dgm:prSet presAssocID="{E055884F-7426-4921-A0E5-9CA56A76B49A}" presName="parTx" presStyleLbl="revTx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1633C-A097-4A5A-8269-B04E98857E56}" type="pres">
      <dgm:prSet presAssocID="{E055884F-7426-4921-A0E5-9CA56A76B49A}" presName="bracket" presStyleLbl="parChTrans1D1" presStyleIdx="2" presStyleCnt="8"/>
      <dgm:spPr/>
    </dgm:pt>
    <dgm:pt modelId="{82B38D6F-2AA7-4339-A71D-28AA55699178}" type="pres">
      <dgm:prSet presAssocID="{E055884F-7426-4921-A0E5-9CA56A76B49A}" presName="spH" presStyleCnt="0"/>
      <dgm:spPr/>
    </dgm:pt>
    <dgm:pt modelId="{FFFD7BD8-195B-4FA4-9414-4F4C582F5570}" type="pres">
      <dgm:prSet presAssocID="{E055884F-7426-4921-A0E5-9CA56A76B49A}" presName="desT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122A3-FC4C-4845-B4FF-0E74CF3D50D3}" type="pres">
      <dgm:prSet presAssocID="{EADBA54B-8207-46FB-8C83-E7274B6ED163}" presName="spV" presStyleCnt="0"/>
      <dgm:spPr/>
    </dgm:pt>
    <dgm:pt modelId="{CCB5FDA4-BEC8-4CA1-835A-2A3BEEBEC456}" type="pres">
      <dgm:prSet presAssocID="{28888755-727E-436B-B2F2-DA7896544A65}" presName="linNode" presStyleCnt="0"/>
      <dgm:spPr/>
    </dgm:pt>
    <dgm:pt modelId="{9312B733-3AEB-49F6-8245-08553BA2949B}" type="pres">
      <dgm:prSet presAssocID="{28888755-727E-436B-B2F2-DA7896544A65}" presName="parTx" presStyleLbl="revTx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AB433-2559-485A-A03D-C32F36288071}" type="pres">
      <dgm:prSet presAssocID="{28888755-727E-436B-B2F2-DA7896544A65}" presName="bracket" presStyleLbl="parChTrans1D1" presStyleIdx="3" presStyleCnt="8"/>
      <dgm:spPr/>
    </dgm:pt>
    <dgm:pt modelId="{C13B9160-72D5-46E0-A1C0-91E8634DFAE2}" type="pres">
      <dgm:prSet presAssocID="{28888755-727E-436B-B2F2-DA7896544A65}" presName="spH" presStyleCnt="0"/>
      <dgm:spPr/>
    </dgm:pt>
    <dgm:pt modelId="{9893D59A-7FEC-486D-89C4-D28135F6121C}" type="pres">
      <dgm:prSet presAssocID="{28888755-727E-436B-B2F2-DA7896544A65}" presName="desT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1D242-ABBF-45EB-97FD-83930430328F}" type="pres">
      <dgm:prSet presAssocID="{25C618B1-3FCB-4E3A-AAEB-763F12B41872}" presName="spV" presStyleCnt="0"/>
      <dgm:spPr/>
    </dgm:pt>
    <dgm:pt modelId="{F0DED400-B200-4EA2-AB34-CCFF58E07A6E}" type="pres">
      <dgm:prSet presAssocID="{26EF48C7-6381-4355-B03F-DD441AE957C7}" presName="linNode" presStyleCnt="0"/>
      <dgm:spPr/>
    </dgm:pt>
    <dgm:pt modelId="{EFAACCF6-3A6A-4536-89B0-F0A7C44F6BE1}" type="pres">
      <dgm:prSet presAssocID="{26EF48C7-6381-4355-B03F-DD441AE957C7}" presName="parTx" presStyleLbl="revTx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7CA82-45EE-4BD1-AEB4-CC3961FBFB74}" type="pres">
      <dgm:prSet presAssocID="{26EF48C7-6381-4355-B03F-DD441AE957C7}" presName="bracket" presStyleLbl="parChTrans1D1" presStyleIdx="4" presStyleCnt="8"/>
      <dgm:spPr/>
    </dgm:pt>
    <dgm:pt modelId="{CD7548DD-1E84-4DA7-B1D0-28F3E4EBFF82}" type="pres">
      <dgm:prSet presAssocID="{26EF48C7-6381-4355-B03F-DD441AE957C7}" presName="spH" presStyleCnt="0"/>
      <dgm:spPr/>
    </dgm:pt>
    <dgm:pt modelId="{9A05939C-6B40-4C32-897A-4A6DC3E71E5B}" type="pres">
      <dgm:prSet presAssocID="{26EF48C7-6381-4355-B03F-DD441AE957C7}" presName="desT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EA799-9807-4770-B698-79D3EF79120B}" type="pres">
      <dgm:prSet presAssocID="{7F59AFA8-97ED-43F0-BB10-8E36A7F9F28C}" presName="spV" presStyleCnt="0"/>
      <dgm:spPr/>
    </dgm:pt>
    <dgm:pt modelId="{2B991069-479A-498A-AF83-5B33CD9F12C6}" type="pres">
      <dgm:prSet presAssocID="{E1AD8724-28DC-48C5-B75E-B0D1F33E6279}" presName="linNode" presStyleCnt="0"/>
      <dgm:spPr/>
    </dgm:pt>
    <dgm:pt modelId="{939B76D1-BB33-4E50-9ECD-839FB5787B95}" type="pres">
      <dgm:prSet presAssocID="{E1AD8724-28DC-48C5-B75E-B0D1F33E6279}" presName="parTx" presStyleLbl="revTx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5F59F-6101-48DE-ABCC-EC5351843F5B}" type="pres">
      <dgm:prSet presAssocID="{E1AD8724-28DC-48C5-B75E-B0D1F33E6279}" presName="bracket" presStyleLbl="parChTrans1D1" presStyleIdx="5" presStyleCnt="8"/>
      <dgm:spPr/>
    </dgm:pt>
    <dgm:pt modelId="{8DC06B04-AA78-4007-96F1-AC66800E204E}" type="pres">
      <dgm:prSet presAssocID="{E1AD8724-28DC-48C5-B75E-B0D1F33E6279}" presName="spH" presStyleCnt="0"/>
      <dgm:spPr/>
    </dgm:pt>
    <dgm:pt modelId="{B43D6F8D-5103-4DCA-8971-053A6B7A987B}" type="pres">
      <dgm:prSet presAssocID="{E1AD8724-28DC-48C5-B75E-B0D1F33E6279}" presName="desT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FA11E-9373-40F9-A3AA-EE96EB176FFC}" type="pres">
      <dgm:prSet presAssocID="{BCA81F17-B88D-47F3-91A4-C02EC1C807D8}" presName="spV" presStyleCnt="0"/>
      <dgm:spPr/>
    </dgm:pt>
    <dgm:pt modelId="{4B12A308-E2AF-4F45-882B-691EF4FA1B43}" type="pres">
      <dgm:prSet presAssocID="{48096665-F98A-4372-9642-AA104F5D458A}" presName="linNode" presStyleCnt="0"/>
      <dgm:spPr/>
    </dgm:pt>
    <dgm:pt modelId="{B471A916-B6F4-4017-A447-E2C98CEE19B9}" type="pres">
      <dgm:prSet presAssocID="{48096665-F98A-4372-9642-AA104F5D458A}" presName="parTx" presStyleLbl="revTx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76215-9D17-4223-A92A-D3302071B429}" type="pres">
      <dgm:prSet presAssocID="{48096665-F98A-4372-9642-AA104F5D458A}" presName="bracket" presStyleLbl="parChTrans1D1" presStyleIdx="6" presStyleCnt="8"/>
      <dgm:spPr/>
    </dgm:pt>
    <dgm:pt modelId="{C984C73F-7C05-410A-B91E-AD111AE0E45B}" type="pres">
      <dgm:prSet presAssocID="{48096665-F98A-4372-9642-AA104F5D458A}" presName="spH" presStyleCnt="0"/>
      <dgm:spPr/>
    </dgm:pt>
    <dgm:pt modelId="{260E7D26-6540-4407-AA35-D081FC05F135}" type="pres">
      <dgm:prSet presAssocID="{48096665-F98A-4372-9642-AA104F5D458A}" presName="desT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42DC7-D611-481D-85C3-17E9EE928CC9}" type="pres">
      <dgm:prSet presAssocID="{5FC22904-D7CC-4648-88EC-995516A10DB1}" presName="spV" presStyleCnt="0"/>
      <dgm:spPr/>
    </dgm:pt>
    <dgm:pt modelId="{5A582BDF-EB51-42B9-AFE8-1D18A89089BC}" type="pres">
      <dgm:prSet presAssocID="{1BF4645B-0E25-4982-8755-C468FC62C39C}" presName="linNode" presStyleCnt="0"/>
      <dgm:spPr/>
    </dgm:pt>
    <dgm:pt modelId="{320B77C6-F8A0-4CEB-8B55-79E4A1BAF9E9}" type="pres">
      <dgm:prSet presAssocID="{1BF4645B-0E25-4982-8755-C468FC62C39C}" presName="parTx" presStyleLbl="revTx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A06C6-F698-48F4-A91D-0B2B17EECBA4}" type="pres">
      <dgm:prSet presAssocID="{1BF4645B-0E25-4982-8755-C468FC62C39C}" presName="bracket" presStyleLbl="parChTrans1D1" presStyleIdx="7" presStyleCnt="8"/>
      <dgm:spPr/>
    </dgm:pt>
    <dgm:pt modelId="{4A43BD3F-83F2-4A36-B8AE-CC5DC27FAC9E}" type="pres">
      <dgm:prSet presAssocID="{1BF4645B-0E25-4982-8755-C468FC62C39C}" presName="spH" presStyleCnt="0"/>
      <dgm:spPr/>
    </dgm:pt>
    <dgm:pt modelId="{E8E0050D-5592-4FFB-BC24-07DF887B3DF2}" type="pres">
      <dgm:prSet presAssocID="{1BF4645B-0E25-4982-8755-C468FC62C39C}" presName="desT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1723FE-394C-4319-8ED4-03DF6DF173E3}" type="presOf" srcId="{48096665-F98A-4372-9642-AA104F5D458A}" destId="{B471A916-B6F4-4017-A447-E2C98CEE19B9}" srcOrd="0" destOrd="0" presId="urn:diagrams.loki3.com/BracketList"/>
    <dgm:cxn modelId="{2568B405-1D2C-4B40-BEE2-41191AD1EACB}" type="presOf" srcId="{E055884F-7426-4921-A0E5-9CA56A76B49A}" destId="{CCB8139E-CA19-491D-9FCD-6BF28923C725}" srcOrd="0" destOrd="0" presId="urn:diagrams.loki3.com/BracketList"/>
    <dgm:cxn modelId="{0B3FDED6-0041-4BD1-9A6E-DBDB5E3BB9B4}" srcId="{EEA47F19-311D-44B3-AAA4-35C98BD4844B}" destId="{1BF4645B-0E25-4982-8755-C468FC62C39C}" srcOrd="7" destOrd="0" parTransId="{C1391573-84AC-4A5F-9872-896027FCD9E0}" sibTransId="{EAAC9105-FD12-40C6-84F5-2CAFAE74C666}"/>
    <dgm:cxn modelId="{C002A477-0333-4E42-A591-A476378A7B14}" srcId="{EEA47F19-311D-44B3-AAA4-35C98BD4844B}" destId="{26EF48C7-6381-4355-B03F-DD441AE957C7}" srcOrd="4" destOrd="0" parTransId="{18A23F74-72B2-47CE-8CFA-63637C44E493}" sibTransId="{7F59AFA8-97ED-43F0-BB10-8E36A7F9F28C}"/>
    <dgm:cxn modelId="{9CBF9DF9-AB9B-4A23-9199-3C2DD5A0CE43}" srcId="{EEA47F19-311D-44B3-AAA4-35C98BD4844B}" destId="{E1B79EE1-1157-4302-AB0B-8FEDC81165FD}" srcOrd="1" destOrd="0" parTransId="{D901DA59-A95A-4489-99A8-4140EE7BA89A}" sibTransId="{E99A6F9C-C544-4400-B178-20BC6CFFFE07}"/>
    <dgm:cxn modelId="{B6E9FE2F-54FB-46AA-BA6A-1465C15C85E2}" srcId="{0C844461-76DE-4FEA-A87D-23440AD6FC2E}" destId="{D45E583C-4AAD-40D2-9D24-9A0A68141567}" srcOrd="0" destOrd="0" parTransId="{DF23AB14-DB78-4D25-948A-D263DF13EBEB}" sibTransId="{875C4C0C-D761-476B-9D17-EF850CFCBB84}"/>
    <dgm:cxn modelId="{86D1D984-3A22-405C-B36D-C2926B8E421B}" srcId="{28888755-727E-436B-B2F2-DA7896544A65}" destId="{FE2BA0E8-81AC-463B-B498-EF464F5BCE06}" srcOrd="0" destOrd="0" parTransId="{7A39DE39-681C-425E-9FED-FBE278CC5B2D}" sibTransId="{03DEC489-1FE9-42FB-A7B6-2DC930E80875}"/>
    <dgm:cxn modelId="{A78343F2-2219-48FD-850D-30A238AABC25}" type="presOf" srcId="{E1B79EE1-1157-4302-AB0B-8FEDC81165FD}" destId="{F40D94EA-52E0-4740-A924-EAF350BDF213}" srcOrd="0" destOrd="0" presId="urn:diagrams.loki3.com/BracketList"/>
    <dgm:cxn modelId="{DB15ABE7-22C4-4D3B-855D-86F6BD903CA0}" type="presOf" srcId="{92FD0664-EE76-4121-BE7B-68FC1EE5F4D7}" destId="{C6BA9D27-2D60-4BA7-98A9-E18E57FDB6CB}" srcOrd="0" destOrd="0" presId="urn:diagrams.loki3.com/BracketList"/>
    <dgm:cxn modelId="{AFDAAD73-3740-4EC6-80EE-B5094A0EAE6F}" type="presOf" srcId="{D45E583C-4AAD-40D2-9D24-9A0A68141567}" destId="{7BB6658A-32E0-42C7-B82A-240BF45CF27D}" srcOrd="0" destOrd="0" presId="urn:diagrams.loki3.com/BracketList"/>
    <dgm:cxn modelId="{D51F2C8A-AB76-4B34-9AF8-3FA9A4DB4238}" srcId="{1BF4645B-0E25-4982-8755-C468FC62C39C}" destId="{423C6F79-8640-4D5E-8F7E-2B463BCF528C}" srcOrd="0" destOrd="0" parTransId="{491E2BD3-8551-49F0-919A-AB73427DE405}" sibTransId="{BC9BB851-E04E-4BC3-8DA9-DF824BEE6D0D}"/>
    <dgm:cxn modelId="{E528FBD6-03D8-4201-832B-0748BD271A16}" srcId="{E055884F-7426-4921-A0E5-9CA56A76B49A}" destId="{6B14159D-5902-471E-9F91-CEA86CA18597}" srcOrd="0" destOrd="0" parTransId="{0D2CFF9B-A50F-43E4-AFA5-E7E960E0BCD0}" sibTransId="{36039859-946E-4D2B-BAA0-EE1BB94895EC}"/>
    <dgm:cxn modelId="{CCFBB810-AFAB-4DB1-8996-5AD490C73DA3}" type="presOf" srcId="{4B4A2A45-FFA7-47F5-A99D-A2DFD7698107}" destId="{9A05939C-6B40-4C32-897A-4A6DC3E71E5B}" srcOrd="0" destOrd="0" presId="urn:diagrams.loki3.com/BracketList"/>
    <dgm:cxn modelId="{48A7DAC8-CBA0-4CCF-8FEB-1A8D1991CE61}" srcId="{26EF48C7-6381-4355-B03F-DD441AE957C7}" destId="{4B4A2A45-FFA7-47F5-A99D-A2DFD7698107}" srcOrd="0" destOrd="0" parTransId="{2E2C89AA-6D36-4A41-9A01-A47B8388C320}" sibTransId="{5B14C082-1404-4C23-9B64-643BA89D25BF}"/>
    <dgm:cxn modelId="{FF60118A-5412-436E-B845-69CD79E57C83}" srcId="{EEA47F19-311D-44B3-AAA4-35C98BD4844B}" destId="{48096665-F98A-4372-9642-AA104F5D458A}" srcOrd="6" destOrd="0" parTransId="{AFDDD8A6-A5D8-4980-A3AD-3612739BB0D6}" sibTransId="{5FC22904-D7CC-4648-88EC-995516A10DB1}"/>
    <dgm:cxn modelId="{997AF6DE-9802-4842-96EC-E457543D4099}" srcId="{EEA47F19-311D-44B3-AAA4-35C98BD4844B}" destId="{E055884F-7426-4921-A0E5-9CA56A76B49A}" srcOrd="2" destOrd="0" parTransId="{A220DF32-CC6B-446C-B398-3C6FF19DF138}" sibTransId="{EADBA54B-8207-46FB-8C83-E7274B6ED163}"/>
    <dgm:cxn modelId="{423F4FFE-A4A5-4DB9-BCD0-81CA33242D4A}" srcId="{EEA47F19-311D-44B3-AAA4-35C98BD4844B}" destId="{28888755-727E-436B-B2F2-DA7896544A65}" srcOrd="3" destOrd="0" parTransId="{74440C20-4C7D-42FA-8A71-91FF1ABB0C2B}" sibTransId="{25C618B1-3FCB-4E3A-AAEB-763F12B41872}"/>
    <dgm:cxn modelId="{B8706C1C-B3E3-4610-A2A1-B6F1642713D0}" type="presOf" srcId="{26EF48C7-6381-4355-B03F-DD441AE957C7}" destId="{EFAACCF6-3A6A-4536-89B0-F0A7C44F6BE1}" srcOrd="0" destOrd="0" presId="urn:diagrams.loki3.com/BracketList"/>
    <dgm:cxn modelId="{8B6796BF-3C44-47DC-A414-503D6419F4CA}" type="presOf" srcId="{97F877CB-9B8D-43D2-81EC-7EBF25320968}" destId="{260E7D26-6540-4407-AA35-D081FC05F135}" srcOrd="0" destOrd="0" presId="urn:diagrams.loki3.com/BracketList"/>
    <dgm:cxn modelId="{689D0F99-1140-4B2E-AF41-DF04B9B6D61F}" type="presOf" srcId="{A22D28D0-C0EE-4FAC-9411-A8A4995FB17B}" destId="{B43D6F8D-5103-4DCA-8971-053A6B7A987B}" srcOrd="0" destOrd="0" presId="urn:diagrams.loki3.com/BracketList"/>
    <dgm:cxn modelId="{8F0C8870-4490-4569-A4CA-61BBC8186C6B}" type="presOf" srcId="{423C6F79-8640-4D5E-8F7E-2B463BCF528C}" destId="{E8E0050D-5592-4FFB-BC24-07DF887B3DF2}" srcOrd="0" destOrd="0" presId="urn:diagrams.loki3.com/BracketList"/>
    <dgm:cxn modelId="{3653762B-242F-4298-AD2B-D9A198FF9544}" type="presOf" srcId="{28888755-727E-436B-B2F2-DA7896544A65}" destId="{9312B733-3AEB-49F6-8245-08553BA2949B}" srcOrd="0" destOrd="0" presId="urn:diagrams.loki3.com/BracketList"/>
    <dgm:cxn modelId="{2CF8B621-5F58-4114-A612-584D9D001A4A}" type="presOf" srcId="{FE2BA0E8-81AC-463B-B498-EF464F5BCE06}" destId="{9893D59A-7FEC-486D-89C4-D28135F6121C}" srcOrd="0" destOrd="0" presId="urn:diagrams.loki3.com/BracketList"/>
    <dgm:cxn modelId="{313379AD-AC69-41BE-81C0-E426F5535F2B}" type="presOf" srcId="{0C844461-76DE-4FEA-A87D-23440AD6FC2E}" destId="{C6144CDB-22C1-4337-9F95-C3A522A707D1}" srcOrd="0" destOrd="0" presId="urn:diagrams.loki3.com/BracketList"/>
    <dgm:cxn modelId="{B460FE42-375E-4531-831F-A97C0E22E9EA}" type="presOf" srcId="{6B14159D-5902-471E-9F91-CEA86CA18597}" destId="{FFFD7BD8-195B-4FA4-9414-4F4C582F5570}" srcOrd="0" destOrd="0" presId="urn:diagrams.loki3.com/BracketList"/>
    <dgm:cxn modelId="{52BA2749-1066-4551-AA14-525997651BE1}" type="presOf" srcId="{E1AD8724-28DC-48C5-B75E-B0D1F33E6279}" destId="{939B76D1-BB33-4E50-9ECD-839FB5787B95}" srcOrd="0" destOrd="0" presId="urn:diagrams.loki3.com/BracketList"/>
    <dgm:cxn modelId="{D5AEC324-71D0-499D-9882-7A058A26ACFC}" type="presOf" srcId="{EEA47F19-311D-44B3-AAA4-35C98BD4844B}" destId="{EFEB1020-9C17-48DC-BBE0-54FA743F9F75}" srcOrd="0" destOrd="0" presId="urn:diagrams.loki3.com/BracketList"/>
    <dgm:cxn modelId="{EF67239D-5166-423B-9E5F-06A1352131E4}" srcId="{E1AD8724-28DC-48C5-B75E-B0D1F33E6279}" destId="{A22D28D0-C0EE-4FAC-9411-A8A4995FB17B}" srcOrd="0" destOrd="0" parTransId="{7B8C8DE4-9C8E-4AAA-9ABD-7D21384D12EF}" sibTransId="{D9EE63C1-7C79-499A-9EE1-6AFD68E7C84E}"/>
    <dgm:cxn modelId="{50681314-CFD2-4372-8B24-5F430D19C316}" type="presOf" srcId="{1BF4645B-0E25-4982-8755-C468FC62C39C}" destId="{320B77C6-F8A0-4CEB-8B55-79E4A1BAF9E9}" srcOrd="0" destOrd="0" presId="urn:diagrams.loki3.com/BracketList"/>
    <dgm:cxn modelId="{9EBB09AF-7741-47ED-B436-933466BD5F46}" srcId="{EEA47F19-311D-44B3-AAA4-35C98BD4844B}" destId="{E1AD8724-28DC-48C5-B75E-B0D1F33E6279}" srcOrd="5" destOrd="0" parTransId="{411CE078-310E-457E-A7C1-09A580CCEBB0}" sibTransId="{BCA81F17-B88D-47F3-91A4-C02EC1C807D8}"/>
    <dgm:cxn modelId="{29D18108-D348-4C83-ABE4-39390C16C5CD}" srcId="{E1B79EE1-1157-4302-AB0B-8FEDC81165FD}" destId="{92FD0664-EE76-4121-BE7B-68FC1EE5F4D7}" srcOrd="0" destOrd="0" parTransId="{A4B2DE69-08CB-4EF5-A179-A9838DCC0C0D}" sibTransId="{31990FCE-83F5-4BCE-86BA-4F924011EADA}"/>
    <dgm:cxn modelId="{C2060C01-AE6C-49A2-9E7C-10136D57EE22}" srcId="{48096665-F98A-4372-9642-AA104F5D458A}" destId="{97F877CB-9B8D-43D2-81EC-7EBF25320968}" srcOrd="0" destOrd="0" parTransId="{B1A118C8-65C5-4505-9861-C15DF46DDE40}" sibTransId="{85A9A230-CB7F-4D0E-AEAE-CC533D1E4637}"/>
    <dgm:cxn modelId="{DFA45898-8E34-483C-97B6-EC38D2140466}" srcId="{EEA47F19-311D-44B3-AAA4-35C98BD4844B}" destId="{0C844461-76DE-4FEA-A87D-23440AD6FC2E}" srcOrd="0" destOrd="0" parTransId="{6F031138-6684-4AF8-B48F-F90EB84372B1}" sibTransId="{C24B5DA2-B651-485D-A0F4-95731772C9B8}"/>
    <dgm:cxn modelId="{1D6FA247-190D-46D0-85FD-5D52E71C9732}" type="presParOf" srcId="{EFEB1020-9C17-48DC-BBE0-54FA743F9F75}" destId="{98695426-23ED-40C0-90A1-2BB445DEBC64}" srcOrd="0" destOrd="0" presId="urn:diagrams.loki3.com/BracketList"/>
    <dgm:cxn modelId="{9ECD4682-48A4-494F-AAA1-B259136994C2}" type="presParOf" srcId="{98695426-23ED-40C0-90A1-2BB445DEBC64}" destId="{C6144CDB-22C1-4337-9F95-C3A522A707D1}" srcOrd="0" destOrd="0" presId="urn:diagrams.loki3.com/BracketList"/>
    <dgm:cxn modelId="{98771A5B-E195-4915-90ED-92708E521C87}" type="presParOf" srcId="{98695426-23ED-40C0-90A1-2BB445DEBC64}" destId="{02385D1D-92EB-445D-B736-940004751C79}" srcOrd="1" destOrd="0" presId="urn:diagrams.loki3.com/BracketList"/>
    <dgm:cxn modelId="{324DB9ED-8139-43E8-80F2-146F6DDC98EC}" type="presParOf" srcId="{98695426-23ED-40C0-90A1-2BB445DEBC64}" destId="{99D36636-E395-439F-A79A-29C0BFB6F7E4}" srcOrd="2" destOrd="0" presId="urn:diagrams.loki3.com/BracketList"/>
    <dgm:cxn modelId="{B69AB137-4078-4E3F-A0AA-3253888DEA46}" type="presParOf" srcId="{98695426-23ED-40C0-90A1-2BB445DEBC64}" destId="{7BB6658A-32E0-42C7-B82A-240BF45CF27D}" srcOrd="3" destOrd="0" presId="urn:diagrams.loki3.com/BracketList"/>
    <dgm:cxn modelId="{088ADC0E-C8B8-4F12-B9F8-C3E4BC16F337}" type="presParOf" srcId="{EFEB1020-9C17-48DC-BBE0-54FA743F9F75}" destId="{5B3CB043-7A92-47E9-A4C4-39EC715F2552}" srcOrd="1" destOrd="0" presId="urn:diagrams.loki3.com/BracketList"/>
    <dgm:cxn modelId="{C008DA06-E676-4438-B415-BFD1B1E61235}" type="presParOf" srcId="{EFEB1020-9C17-48DC-BBE0-54FA743F9F75}" destId="{D9DF5E9A-39D4-44B7-A326-58B07A05D91E}" srcOrd="2" destOrd="0" presId="urn:diagrams.loki3.com/BracketList"/>
    <dgm:cxn modelId="{1AA68B89-2CCB-48EB-B16C-D674D6543ED1}" type="presParOf" srcId="{D9DF5E9A-39D4-44B7-A326-58B07A05D91E}" destId="{F40D94EA-52E0-4740-A924-EAF350BDF213}" srcOrd="0" destOrd="0" presId="urn:diagrams.loki3.com/BracketList"/>
    <dgm:cxn modelId="{4B91DED2-2C22-4873-B5BC-733A092F8A60}" type="presParOf" srcId="{D9DF5E9A-39D4-44B7-A326-58B07A05D91E}" destId="{0E930D30-96BC-4D43-B65A-EE88C46DBE48}" srcOrd="1" destOrd="0" presId="urn:diagrams.loki3.com/BracketList"/>
    <dgm:cxn modelId="{66AF0388-E7CD-4363-A762-1B1C06D55084}" type="presParOf" srcId="{D9DF5E9A-39D4-44B7-A326-58B07A05D91E}" destId="{5831BF15-ED1F-4BD5-857B-18B8E573D9AB}" srcOrd="2" destOrd="0" presId="urn:diagrams.loki3.com/BracketList"/>
    <dgm:cxn modelId="{D8DF961B-EC65-4AA1-8CF0-FBD488DEEBCF}" type="presParOf" srcId="{D9DF5E9A-39D4-44B7-A326-58B07A05D91E}" destId="{C6BA9D27-2D60-4BA7-98A9-E18E57FDB6CB}" srcOrd="3" destOrd="0" presId="urn:diagrams.loki3.com/BracketList"/>
    <dgm:cxn modelId="{775AED1B-660A-415E-AC0B-531563635F79}" type="presParOf" srcId="{EFEB1020-9C17-48DC-BBE0-54FA743F9F75}" destId="{5A002753-9FCA-4DC5-B8A6-1F7632BDDE58}" srcOrd="3" destOrd="0" presId="urn:diagrams.loki3.com/BracketList"/>
    <dgm:cxn modelId="{1F317EB7-91BB-403D-B8F7-7F03A3DA8CCD}" type="presParOf" srcId="{EFEB1020-9C17-48DC-BBE0-54FA743F9F75}" destId="{9709DCCB-B8A8-47BC-A303-F9EC41DA889E}" srcOrd="4" destOrd="0" presId="urn:diagrams.loki3.com/BracketList"/>
    <dgm:cxn modelId="{24B04CBE-41F7-4143-8D5A-C8E35256AB27}" type="presParOf" srcId="{9709DCCB-B8A8-47BC-A303-F9EC41DA889E}" destId="{CCB8139E-CA19-491D-9FCD-6BF28923C725}" srcOrd="0" destOrd="0" presId="urn:diagrams.loki3.com/BracketList"/>
    <dgm:cxn modelId="{3BBE821A-CE51-40CF-9295-B06369FDFF39}" type="presParOf" srcId="{9709DCCB-B8A8-47BC-A303-F9EC41DA889E}" destId="{14D1633C-A097-4A5A-8269-B04E98857E56}" srcOrd="1" destOrd="0" presId="urn:diagrams.loki3.com/BracketList"/>
    <dgm:cxn modelId="{18D77D28-21B5-487D-9D48-026B1BD416D3}" type="presParOf" srcId="{9709DCCB-B8A8-47BC-A303-F9EC41DA889E}" destId="{82B38D6F-2AA7-4339-A71D-28AA55699178}" srcOrd="2" destOrd="0" presId="urn:diagrams.loki3.com/BracketList"/>
    <dgm:cxn modelId="{DBB19EEE-82FA-4397-B3C6-837D616A26E2}" type="presParOf" srcId="{9709DCCB-B8A8-47BC-A303-F9EC41DA889E}" destId="{FFFD7BD8-195B-4FA4-9414-4F4C582F5570}" srcOrd="3" destOrd="0" presId="urn:diagrams.loki3.com/BracketList"/>
    <dgm:cxn modelId="{B562A77A-F213-4634-8EE8-56BF17A9ADDD}" type="presParOf" srcId="{EFEB1020-9C17-48DC-BBE0-54FA743F9F75}" destId="{D3A122A3-FC4C-4845-B4FF-0E74CF3D50D3}" srcOrd="5" destOrd="0" presId="urn:diagrams.loki3.com/BracketList"/>
    <dgm:cxn modelId="{89737E1F-5192-4C62-850C-94A65950AFE8}" type="presParOf" srcId="{EFEB1020-9C17-48DC-BBE0-54FA743F9F75}" destId="{CCB5FDA4-BEC8-4CA1-835A-2A3BEEBEC456}" srcOrd="6" destOrd="0" presId="urn:diagrams.loki3.com/BracketList"/>
    <dgm:cxn modelId="{9DBBBA89-53B4-4C49-9BCE-CE4EF7C256E4}" type="presParOf" srcId="{CCB5FDA4-BEC8-4CA1-835A-2A3BEEBEC456}" destId="{9312B733-3AEB-49F6-8245-08553BA2949B}" srcOrd="0" destOrd="0" presId="urn:diagrams.loki3.com/BracketList"/>
    <dgm:cxn modelId="{A5FE047A-E299-4332-8042-DDED9A44CE8D}" type="presParOf" srcId="{CCB5FDA4-BEC8-4CA1-835A-2A3BEEBEC456}" destId="{435AB433-2559-485A-A03D-C32F36288071}" srcOrd="1" destOrd="0" presId="urn:diagrams.loki3.com/BracketList"/>
    <dgm:cxn modelId="{CEA9829F-61AD-4543-8489-05346F84BDBA}" type="presParOf" srcId="{CCB5FDA4-BEC8-4CA1-835A-2A3BEEBEC456}" destId="{C13B9160-72D5-46E0-A1C0-91E8634DFAE2}" srcOrd="2" destOrd="0" presId="urn:diagrams.loki3.com/BracketList"/>
    <dgm:cxn modelId="{A332DED9-5FD0-4F31-BA09-CA00D585A37C}" type="presParOf" srcId="{CCB5FDA4-BEC8-4CA1-835A-2A3BEEBEC456}" destId="{9893D59A-7FEC-486D-89C4-D28135F6121C}" srcOrd="3" destOrd="0" presId="urn:diagrams.loki3.com/BracketList"/>
    <dgm:cxn modelId="{6E14FD7D-D6E0-4263-A4C9-C49940D154E3}" type="presParOf" srcId="{EFEB1020-9C17-48DC-BBE0-54FA743F9F75}" destId="{A421D242-ABBF-45EB-97FD-83930430328F}" srcOrd="7" destOrd="0" presId="urn:diagrams.loki3.com/BracketList"/>
    <dgm:cxn modelId="{9B0E34E0-6959-4600-96CE-649C7FC17E00}" type="presParOf" srcId="{EFEB1020-9C17-48DC-BBE0-54FA743F9F75}" destId="{F0DED400-B200-4EA2-AB34-CCFF58E07A6E}" srcOrd="8" destOrd="0" presId="urn:diagrams.loki3.com/BracketList"/>
    <dgm:cxn modelId="{1FBD4EC3-5BBF-497C-9735-220B54867302}" type="presParOf" srcId="{F0DED400-B200-4EA2-AB34-CCFF58E07A6E}" destId="{EFAACCF6-3A6A-4536-89B0-F0A7C44F6BE1}" srcOrd="0" destOrd="0" presId="urn:diagrams.loki3.com/BracketList"/>
    <dgm:cxn modelId="{B4974C70-8753-4424-A3CF-65D924B56A34}" type="presParOf" srcId="{F0DED400-B200-4EA2-AB34-CCFF58E07A6E}" destId="{6497CA82-45EE-4BD1-AEB4-CC3961FBFB74}" srcOrd="1" destOrd="0" presId="urn:diagrams.loki3.com/BracketList"/>
    <dgm:cxn modelId="{AD118B38-275B-42B1-B8FB-621C4F3E13E6}" type="presParOf" srcId="{F0DED400-B200-4EA2-AB34-CCFF58E07A6E}" destId="{CD7548DD-1E84-4DA7-B1D0-28F3E4EBFF82}" srcOrd="2" destOrd="0" presId="urn:diagrams.loki3.com/BracketList"/>
    <dgm:cxn modelId="{46D99522-D3F9-4DAB-9773-142A2FD4B46F}" type="presParOf" srcId="{F0DED400-B200-4EA2-AB34-CCFF58E07A6E}" destId="{9A05939C-6B40-4C32-897A-4A6DC3E71E5B}" srcOrd="3" destOrd="0" presId="urn:diagrams.loki3.com/BracketList"/>
    <dgm:cxn modelId="{75630373-DE73-4EA9-8153-8D346063D5CE}" type="presParOf" srcId="{EFEB1020-9C17-48DC-BBE0-54FA743F9F75}" destId="{569EA799-9807-4770-B698-79D3EF79120B}" srcOrd="9" destOrd="0" presId="urn:diagrams.loki3.com/BracketList"/>
    <dgm:cxn modelId="{46D91CB2-9065-406B-A5BB-67305C5AE38D}" type="presParOf" srcId="{EFEB1020-9C17-48DC-BBE0-54FA743F9F75}" destId="{2B991069-479A-498A-AF83-5B33CD9F12C6}" srcOrd="10" destOrd="0" presId="urn:diagrams.loki3.com/BracketList"/>
    <dgm:cxn modelId="{B3720CC1-BDDF-4C4D-9F66-1A0B8098DFB7}" type="presParOf" srcId="{2B991069-479A-498A-AF83-5B33CD9F12C6}" destId="{939B76D1-BB33-4E50-9ECD-839FB5787B95}" srcOrd="0" destOrd="0" presId="urn:diagrams.loki3.com/BracketList"/>
    <dgm:cxn modelId="{0507C166-FB82-4A7E-B6FC-005FB8D867EE}" type="presParOf" srcId="{2B991069-479A-498A-AF83-5B33CD9F12C6}" destId="{7845F59F-6101-48DE-ABCC-EC5351843F5B}" srcOrd="1" destOrd="0" presId="urn:diagrams.loki3.com/BracketList"/>
    <dgm:cxn modelId="{705A797A-1FFB-4148-B838-CA6C94C46A8A}" type="presParOf" srcId="{2B991069-479A-498A-AF83-5B33CD9F12C6}" destId="{8DC06B04-AA78-4007-96F1-AC66800E204E}" srcOrd="2" destOrd="0" presId="urn:diagrams.loki3.com/BracketList"/>
    <dgm:cxn modelId="{A92043CE-B3F8-4B99-A584-A84D8F6785A1}" type="presParOf" srcId="{2B991069-479A-498A-AF83-5B33CD9F12C6}" destId="{B43D6F8D-5103-4DCA-8971-053A6B7A987B}" srcOrd="3" destOrd="0" presId="urn:diagrams.loki3.com/BracketList"/>
    <dgm:cxn modelId="{68894A5F-8BE3-422A-83A7-84B1BD17E92B}" type="presParOf" srcId="{EFEB1020-9C17-48DC-BBE0-54FA743F9F75}" destId="{1DEFA11E-9373-40F9-A3AA-EE96EB176FFC}" srcOrd="11" destOrd="0" presId="urn:diagrams.loki3.com/BracketList"/>
    <dgm:cxn modelId="{233E1009-0CE0-4AC8-A961-8F8FE678E787}" type="presParOf" srcId="{EFEB1020-9C17-48DC-BBE0-54FA743F9F75}" destId="{4B12A308-E2AF-4F45-882B-691EF4FA1B43}" srcOrd="12" destOrd="0" presId="urn:diagrams.loki3.com/BracketList"/>
    <dgm:cxn modelId="{6751AF93-E1A6-4669-B728-604497B24BE3}" type="presParOf" srcId="{4B12A308-E2AF-4F45-882B-691EF4FA1B43}" destId="{B471A916-B6F4-4017-A447-E2C98CEE19B9}" srcOrd="0" destOrd="0" presId="urn:diagrams.loki3.com/BracketList"/>
    <dgm:cxn modelId="{44433771-A7F2-4A14-A056-3FB384D9BDFC}" type="presParOf" srcId="{4B12A308-E2AF-4F45-882B-691EF4FA1B43}" destId="{7F976215-9D17-4223-A92A-D3302071B429}" srcOrd="1" destOrd="0" presId="urn:diagrams.loki3.com/BracketList"/>
    <dgm:cxn modelId="{576ACE25-BB7E-46B3-A2EF-F24F07114571}" type="presParOf" srcId="{4B12A308-E2AF-4F45-882B-691EF4FA1B43}" destId="{C984C73F-7C05-410A-B91E-AD111AE0E45B}" srcOrd="2" destOrd="0" presId="urn:diagrams.loki3.com/BracketList"/>
    <dgm:cxn modelId="{0AAD2FD1-B435-476F-AB6A-24E434B14FB5}" type="presParOf" srcId="{4B12A308-E2AF-4F45-882B-691EF4FA1B43}" destId="{260E7D26-6540-4407-AA35-D081FC05F135}" srcOrd="3" destOrd="0" presId="urn:diagrams.loki3.com/BracketList"/>
    <dgm:cxn modelId="{C4BEBD64-C443-43FA-855E-A6597255A851}" type="presParOf" srcId="{EFEB1020-9C17-48DC-BBE0-54FA743F9F75}" destId="{87942DC7-D611-481D-85C3-17E9EE928CC9}" srcOrd="13" destOrd="0" presId="urn:diagrams.loki3.com/BracketList"/>
    <dgm:cxn modelId="{510602D0-CAA0-4462-A3CE-A5C35C06EC97}" type="presParOf" srcId="{EFEB1020-9C17-48DC-BBE0-54FA743F9F75}" destId="{5A582BDF-EB51-42B9-AFE8-1D18A89089BC}" srcOrd="14" destOrd="0" presId="urn:diagrams.loki3.com/BracketList"/>
    <dgm:cxn modelId="{D59977F4-287C-4A81-9DAA-A1340C19F3B3}" type="presParOf" srcId="{5A582BDF-EB51-42B9-AFE8-1D18A89089BC}" destId="{320B77C6-F8A0-4CEB-8B55-79E4A1BAF9E9}" srcOrd="0" destOrd="0" presId="urn:diagrams.loki3.com/BracketList"/>
    <dgm:cxn modelId="{7D9819A4-FF18-4241-8E8A-F85B82C2B8C2}" type="presParOf" srcId="{5A582BDF-EB51-42B9-AFE8-1D18A89089BC}" destId="{803A06C6-F698-48F4-A91D-0B2B17EECBA4}" srcOrd="1" destOrd="0" presId="urn:diagrams.loki3.com/BracketList"/>
    <dgm:cxn modelId="{5EC4A09C-3F08-4DCD-AE57-C6BD82D9A0E3}" type="presParOf" srcId="{5A582BDF-EB51-42B9-AFE8-1D18A89089BC}" destId="{4A43BD3F-83F2-4A36-B8AE-CC5DC27FAC9E}" srcOrd="2" destOrd="0" presId="urn:diagrams.loki3.com/BracketList"/>
    <dgm:cxn modelId="{67B898AF-D2FB-4E22-B915-85C72C77C2E7}" type="presParOf" srcId="{5A582BDF-EB51-42B9-AFE8-1D18A89089BC}" destId="{E8E0050D-5592-4FFB-BC24-07DF887B3DF2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0E6FE-75F8-455F-B00D-388A62CAD87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3AEAB1B5-D9EF-4981-86BF-BCD6908D01E5}">
      <dgm:prSet phldrT="[Text]"/>
      <dgm:spPr/>
      <dgm:t>
        <a:bodyPr/>
        <a:lstStyle/>
        <a:p>
          <a:r>
            <a:rPr lang="sr-Cyrl-RS" dirty="0"/>
            <a:t>Укупно извршени расходи и издаци износе </a:t>
          </a:r>
          <a:r>
            <a:rPr lang="sr-Cyrl-RS" dirty="0" smtClean="0">
              <a:solidFill>
                <a:srgbClr val="FF0000"/>
              </a:solidFill>
            </a:rPr>
            <a:t>1.248.547.492,83</a:t>
          </a:r>
          <a:r>
            <a:rPr lang="sr-Cyrl-RS" dirty="0" smtClean="0"/>
            <a:t> </a:t>
          </a:r>
          <a:r>
            <a:rPr lang="sr-Cyrl-RS" dirty="0"/>
            <a:t>динара</a:t>
          </a:r>
          <a:endParaRPr lang="sr-Latn-RS" dirty="0"/>
        </a:p>
      </dgm:t>
    </dgm:pt>
    <dgm:pt modelId="{9B790053-042C-4178-B099-0AA1E213BC4B}" type="parTrans" cxnId="{3003CA8A-6DE4-45F8-9E95-9DBBCD00E8BC}">
      <dgm:prSet/>
      <dgm:spPr/>
      <dgm:t>
        <a:bodyPr/>
        <a:lstStyle/>
        <a:p>
          <a:endParaRPr lang="sr-Latn-RS"/>
        </a:p>
      </dgm:t>
    </dgm:pt>
    <dgm:pt modelId="{DB173785-DEAA-40A6-91BF-CB61950A6CE4}" type="sibTrans" cxnId="{3003CA8A-6DE4-45F8-9E95-9DBBCD00E8BC}">
      <dgm:prSet/>
      <dgm:spPr/>
      <dgm:t>
        <a:bodyPr/>
        <a:lstStyle/>
        <a:p>
          <a:endParaRPr lang="sr-Latn-RS"/>
        </a:p>
      </dgm:t>
    </dgm:pt>
    <dgm:pt modelId="{2885F644-5E9D-46B6-8CAF-6E5B22E43DBC}">
      <dgm:prSet phldrT="[Text]"/>
      <dgm:spPr/>
      <dgm:t>
        <a:bodyPr/>
        <a:lstStyle/>
        <a:p>
          <a:r>
            <a:rPr lang="sr-Cyrl-RS" dirty="0"/>
            <a:t>Расходи за запослене </a:t>
          </a:r>
          <a:r>
            <a:rPr lang="sr-Cyrl-RS" dirty="0" smtClean="0">
              <a:solidFill>
                <a:srgbClr val="FF0000"/>
              </a:solidFill>
            </a:rPr>
            <a:t>275.905.706,08</a:t>
          </a:r>
          <a:r>
            <a:rPr lang="sr-Cyrl-RS" dirty="0" smtClean="0"/>
            <a:t> </a:t>
          </a:r>
          <a:r>
            <a:rPr lang="sr-Cyrl-RS" dirty="0"/>
            <a:t>динара</a:t>
          </a:r>
          <a:endParaRPr lang="sr-Latn-RS" dirty="0"/>
        </a:p>
      </dgm:t>
    </dgm:pt>
    <dgm:pt modelId="{D533F1E8-9F58-46F3-B8A8-163A0327F5DA}" type="parTrans" cxnId="{16CBEC61-89ED-4D59-A282-62F769E1908D}">
      <dgm:prSet/>
      <dgm:spPr/>
      <dgm:t>
        <a:bodyPr/>
        <a:lstStyle/>
        <a:p>
          <a:endParaRPr lang="sr-Latn-RS"/>
        </a:p>
      </dgm:t>
    </dgm:pt>
    <dgm:pt modelId="{08FEAE6E-9170-4490-9C95-2D5CA2D0B642}" type="sibTrans" cxnId="{16CBEC61-89ED-4D59-A282-62F769E1908D}">
      <dgm:prSet/>
      <dgm:spPr/>
      <dgm:t>
        <a:bodyPr/>
        <a:lstStyle/>
        <a:p>
          <a:endParaRPr lang="sr-Latn-RS"/>
        </a:p>
      </dgm:t>
    </dgm:pt>
    <dgm:pt modelId="{66BFF05E-3F6D-4EED-9D30-10583093E473}">
      <dgm:prSet phldrT="[Text]"/>
      <dgm:spPr/>
      <dgm:t>
        <a:bodyPr/>
        <a:lstStyle/>
        <a:p>
          <a:r>
            <a:rPr lang="sr-Cyrl-RS" dirty="0"/>
            <a:t>Коришћење роба и услуга </a:t>
          </a:r>
          <a:r>
            <a:rPr lang="sr-Cyrl-RS" dirty="0" smtClean="0">
              <a:solidFill>
                <a:srgbClr val="FF0000"/>
              </a:solidFill>
            </a:rPr>
            <a:t>242.025.432,12</a:t>
          </a:r>
          <a:r>
            <a:rPr lang="sr-Cyrl-RS" dirty="0" smtClean="0"/>
            <a:t> </a:t>
          </a:r>
          <a:r>
            <a:rPr lang="sr-Cyrl-RS" dirty="0"/>
            <a:t>динара</a:t>
          </a:r>
          <a:endParaRPr lang="sr-Latn-RS" dirty="0"/>
        </a:p>
      </dgm:t>
    </dgm:pt>
    <dgm:pt modelId="{C76D26A3-42A4-45FA-AE9E-872BDE3C951D}" type="parTrans" cxnId="{D16FC27F-26CF-49E6-BB61-9DCD56E3A476}">
      <dgm:prSet/>
      <dgm:spPr/>
      <dgm:t>
        <a:bodyPr/>
        <a:lstStyle/>
        <a:p>
          <a:endParaRPr lang="sr-Latn-RS"/>
        </a:p>
      </dgm:t>
    </dgm:pt>
    <dgm:pt modelId="{348C766C-48F1-4B0B-A06E-1091D883FBD8}" type="sibTrans" cxnId="{D16FC27F-26CF-49E6-BB61-9DCD56E3A476}">
      <dgm:prSet/>
      <dgm:spPr/>
      <dgm:t>
        <a:bodyPr/>
        <a:lstStyle/>
        <a:p>
          <a:endParaRPr lang="sr-Latn-RS"/>
        </a:p>
      </dgm:t>
    </dgm:pt>
    <dgm:pt modelId="{6ADE78B8-6A90-409A-93EC-2E1018038D39}">
      <dgm:prSet phldrT="[Text]"/>
      <dgm:spPr/>
      <dgm:t>
        <a:bodyPr/>
        <a:lstStyle/>
        <a:p>
          <a:r>
            <a:rPr lang="sr-Cyrl-RS" dirty="0"/>
            <a:t>Отплата камата </a:t>
          </a:r>
          <a:r>
            <a:rPr lang="sr-Cyrl-RS" dirty="0" smtClean="0">
              <a:solidFill>
                <a:srgbClr val="FF0000"/>
              </a:solidFill>
            </a:rPr>
            <a:t>1.021.984,05</a:t>
          </a:r>
          <a:r>
            <a:rPr lang="sr-Cyrl-RS" dirty="0" smtClean="0"/>
            <a:t> </a:t>
          </a:r>
          <a:r>
            <a:rPr lang="sr-Cyrl-RS" dirty="0"/>
            <a:t>динара </a:t>
          </a:r>
          <a:endParaRPr lang="sr-Latn-RS" dirty="0"/>
        </a:p>
      </dgm:t>
    </dgm:pt>
    <dgm:pt modelId="{AE60744F-14AC-4F64-83C4-5205FA88679D}" type="parTrans" cxnId="{EAB41089-F315-4B8D-B7AC-5714AF51E9B3}">
      <dgm:prSet/>
      <dgm:spPr/>
      <dgm:t>
        <a:bodyPr/>
        <a:lstStyle/>
        <a:p>
          <a:endParaRPr lang="sr-Latn-RS"/>
        </a:p>
      </dgm:t>
    </dgm:pt>
    <dgm:pt modelId="{02410A3D-942F-454B-9780-587F226915E4}" type="sibTrans" cxnId="{EAB41089-F315-4B8D-B7AC-5714AF51E9B3}">
      <dgm:prSet/>
      <dgm:spPr/>
      <dgm:t>
        <a:bodyPr/>
        <a:lstStyle/>
        <a:p>
          <a:endParaRPr lang="sr-Latn-RS"/>
        </a:p>
      </dgm:t>
    </dgm:pt>
    <dgm:pt modelId="{6CDE4B7E-694A-4CC6-9380-C110FA4F3107}">
      <dgm:prSet phldrT="[Text]" custT="1"/>
      <dgm:spPr/>
      <dgm:t>
        <a:bodyPr/>
        <a:lstStyle/>
        <a:p>
          <a:r>
            <a:rPr lang="sr-Cyrl-RS" sz="1400" dirty="0" smtClean="0"/>
            <a:t>Субвенције27.651.098,06динара</a:t>
          </a:r>
          <a:endParaRPr lang="sr-Latn-RS" sz="1400" dirty="0"/>
        </a:p>
      </dgm:t>
    </dgm:pt>
    <dgm:pt modelId="{F6B9A79C-4C1D-4A52-B265-8E3F0143E45F}" type="parTrans" cxnId="{76783F61-67EF-4F78-BF97-9BF8CB5CED0A}">
      <dgm:prSet/>
      <dgm:spPr/>
      <dgm:t>
        <a:bodyPr/>
        <a:lstStyle/>
        <a:p>
          <a:endParaRPr lang="sr-Latn-RS"/>
        </a:p>
      </dgm:t>
    </dgm:pt>
    <dgm:pt modelId="{89616386-E022-453E-A834-B06CA95E8124}" type="sibTrans" cxnId="{76783F61-67EF-4F78-BF97-9BF8CB5CED0A}">
      <dgm:prSet/>
      <dgm:spPr/>
      <dgm:t>
        <a:bodyPr/>
        <a:lstStyle/>
        <a:p>
          <a:endParaRPr lang="sr-Latn-RS"/>
        </a:p>
      </dgm:t>
    </dgm:pt>
    <dgm:pt modelId="{A7E4F091-602A-4737-8CA1-3DFC1E61B9AF}">
      <dgm:prSet phldrT="[Text]"/>
      <dgm:spPr/>
      <dgm:t>
        <a:bodyPr/>
        <a:lstStyle/>
        <a:p>
          <a:r>
            <a:rPr lang="sr-Cyrl-RS" dirty="0"/>
            <a:t>Донације, дотације и трансфери </a:t>
          </a:r>
          <a:r>
            <a:rPr lang="sr-Cyrl-RS" dirty="0" smtClean="0">
              <a:solidFill>
                <a:srgbClr val="FF0000"/>
              </a:solidFill>
            </a:rPr>
            <a:t>159.449.916,34</a:t>
          </a:r>
          <a:r>
            <a:rPr lang="sr-Cyrl-RS" dirty="0" smtClean="0"/>
            <a:t> </a:t>
          </a:r>
          <a:r>
            <a:rPr lang="sr-Cyrl-RS" dirty="0"/>
            <a:t>динара</a:t>
          </a:r>
          <a:endParaRPr lang="sr-Latn-RS" dirty="0"/>
        </a:p>
      </dgm:t>
    </dgm:pt>
    <dgm:pt modelId="{54791C53-C18A-486B-AD6A-B58EA3B2E4EC}" type="parTrans" cxnId="{AF2685DF-4E71-4D0F-9415-6CB502DCD77E}">
      <dgm:prSet/>
      <dgm:spPr/>
      <dgm:t>
        <a:bodyPr/>
        <a:lstStyle/>
        <a:p>
          <a:endParaRPr lang="sr-Latn-RS"/>
        </a:p>
      </dgm:t>
    </dgm:pt>
    <dgm:pt modelId="{6B2E87BA-09CD-44D4-A2CB-E7F84771F039}" type="sibTrans" cxnId="{AF2685DF-4E71-4D0F-9415-6CB502DCD77E}">
      <dgm:prSet/>
      <dgm:spPr/>
      <dgm:t>
        <a:bodyPr/>
        <a:lstStyle/>
        <a:p>
          <a:endParaRPr lang="sr-Latn-RS"/>
        </a:p>
      </dgm:t>
    </dgm:pt>
    <dgm:pt modelId="{D74D097A-7206-4D6A-8D6E-A923AB420E95}">
      <dgm:prSet phldrT="[Text]"/>
      <dgm:spPr/>
      <dgm:t>
        <a:bodyPr/>
        <a:lstStyle/>
        <a:p>
          <a:r>
            <a:rPr lang="sr-Cyrl-RS" dirty="0"/>
            <a:t>Социјално осигурање и социјална заштита </a:t>
          </a:r>
          <a:r>
            <a:rPr lang="sr-Cyrl-RS" dirty="0" smtClean="0">
              <a:solidFill>
                <a:srgbClr val="FF0000"/>
              </a:solidFill>
            </a:rPr>
            <a:t>17.543.999,63</a:t>
          </a:r>
          <a:r>
            <a:rPr lang="sr-Cyrl-RS" dirty="0" smtClean="0"/>
            <a:t> </a:t>
          </a:r>
          <a:r>
            <a:rPr lang="sr-Cyrl-RS" dirty="0"/>
            <a:t>динара</a:t>
          </a:r>
          <a:endParaRPr lang="sr-Latn-RS" dirty="0"/>
        </a:p>
      </dgm:t>
    </dgm:pt>
    <dgm:pt modelId="{A57142E9-F6A0-4AF0-8C02-A76885714A5D}" type="parTrans" cxnId="{D527AE9A-7BB9-4E10-A508-F823D8C489D0}">
      <dgm:prSet/>
      <dgm:spPr/>
      <dgm:t>
        <a:bodyPr/>
        <a:lstStyle/>
        <a:p>
          <a:endParaRPr lang="sr-Latn-RS"/>
        </a:p>
      </dgm:t>
    </dgm:pt>
    <dgm:pt modelId="{3A8BD741-66ED-49AE-BA0C-5557DF1FE861}" type="sibTrans" cxnId="{D527AE9A-7BB9-4E10-A508-F823D8C489D0}">
      <dgm:prSet/>
      <dgm:spPr/>
      <dgm:t>
        <a:bodyPr/>
        <a:lstStyle/>
        <a:p>
          <a:endParaRPr lang="sr-Latn-RS"/>
        </a:p>
      </dgm:t>
    </dgm:pt>
    <dgm:pt modelId="{25554638-F945-433E-8CB2-C5E67290A396}">
      <dgm:prSet phldrT="[Text]"/>
      <dgm:spPr/>
      <dgm:t>
        <a:bodyPr/>
        <a:lstStyle/>
        <a:p>
          <a:r>
            <a:rPr lang="sr-Cyrl-RS" dirty="0"/>
            <a:t>Остали расходи </a:t>
          </a:r>
          <a:r>
            <a:rPr lang="sr-Cyrl-RS" dirty="0" smtClean="0">
              <a:solidFill>
                <a:srgbClr val="FF0000"/>
              </a:solidFill>
            </a:rPr>
            <a:t>96.959.155,99</a:t>
          </a:r>
          <a:r>
            <a:rPr lang="sr-Cyrl-RS" dirty="0" smtClean="0"/>
            <a:t> </a:t>
          </a:r>
          <a:r>
            <a:rPr lang="sr-Cyrl-RS" dirty="0"/>
            <a:t>динара</a:t>
          </a:r>
          <a:endParaRPr lang="sr-Latn-RS" dirty="0"/>
        </a:p>
      </dgm:t>
    </dgm:pt>
    <dgm:pt modelId="{03AAF2B2-8D4E-4D7C-8F0D-98B044737E9F}" type="parTrans" cxnId="{49602602-2F55-48B2-A2B2-AF9AB75568E0}">
      <dgm:prSet/>
      <dgm:spPr/>
      <dgm:t>
        <a:bodyPr/>
        <a:lstStyle/>
        <a:p>
          <a:endParaRPr lang="sr-Latn-RS"/>
        </a:p>
      </dgm:t>
    </dgm:pt>
    <dgm:pt modelId="{CF5804E1-87A2-44DF-AE5F-825E27D96A8B}" type="sibTrans" cxnId="{49602602-2F55-48B2-A2B2-AF9AB75568E0}">
      <dgm:prSet/>
      <dgm:spPr/>
      <dgm:t>
        <a:bodyPr/>
        <a:lstStyle/>
        <a:p>
          <a:endParaRPr lang="sr-Latn-RS"/>
        </a:p>
      </dgm:t>
    </dgm:pt>
    <dgm:pt modelId="{65514349-6E86-492D-AE52-BDECF778D345}">
      <dgm:prSet phldrT="[Text]" custT="1"/>
      <dgm:spPr/>
      <dgm:t>
        <a:bodyPr/>
        <a:lstStyle/>
        <a:p>
          <a:r>
            <a:rPr lang="sr-Cyrl-RS" sz="700" dirty="0"/>
            <a:t>Капитални издаци </a:t>
          </a:r>
          <a:r>
            <a:rPr lang="sr-Cyrl-RS" sz="1100" dirty="0" smtClean="0">
              <a:solidFill>
                <a:srgbClr val="FF0000"/>
              </a:solidFill>
            </a:rPr>
            <a:t>410.540.969,49</a:t>
          </a:r>
          <a:r>
            <a:rPr lang="sr-Cyrl-RS" sz="1100" dirty="0" smtClean="0"/>
            <a:t>динара</a:t>
          </a:r>
          <a:endParaRPr lang="sr-Latn-RS" sz="1100" dirty="0"/>
        </a:p>
      </dgm:t>
    </dgm:pt>
    <dgm:pt modelId="{9D13D754-8EFF-4461-87F5-0789000F4CA0}" type="parTrans" cxnId="{2FF1A183-6CB5-43CC-8F11-299D5784FBF3}">
      <dgm:prSet/>
      <dgm:spPr/>
      <dgm:t>
        <a:bodyPr/>
        <a:lstStyle/>
        <a:p>
          <a:endParaRPr lang="sr-Latn-RS"/>
        </a:p>
      </dgm:t>
    </dgm:pt>
    <dgm:pt modelId="{1C13DFA0-7027-4362-B1FB-F4C7A5444917}" type="sibTrans" cxnId="{2FF1A183-6CB5-43CC-8F11-299D5784FBF3}">
      <dgm:prSet/>
      <dgm:spPr/>
      <dgm:t>
        <a:bodyPr/>
        <a:lstStyle/>
        <a:p>
          <a:endParaRPr lang="sr-Latn-RS"/>
        </a:p>
      </dgm:t>
    </dgm:pt>
    <dgm:pt modelId="{369B0735-6149-450A-9BCB-6A2964DC18D3}">
      <dgm:prSet phldrT="[Text]"/>
      <dgm:spPr/>
      <dgm:t>
        <a:bodyPr/>
        <a:lstStyle/>
        <a:p>
          <a:r>
            <a:rPr lang="sr-Cyrl-RS" dirty="0"/>
            <a:t>Издаци за отплату главнице </a:t>
          </a:r>
          <a:r>
            <a:rPr lang="sr-Cyrl-RS" dirty="0" smtClean="0">
              <a:solidFill>
                <a:srgbClr val="FF0000"/>
              </a:solidFill>
            </a:rPr>
            <a:t>17.449.231,07 </a:t>
          </a:r>
          <a:r>
            <a:rPr lang="sr-Cyrl-RS" dirty="0"/>
            <a:t>динара</a:t>
          </a:r>
          <a:endParaRPr lang="sr-Latn-RS" dirty="0"/>
        </a:p>
      </dgm:t>
    </dgm:pt>
    <dgm:pt modelId="{84AF6784-2BA0-450D-8341-D81892AAA897}" type="parTrans" cxnId="{12B26C7F-CA61-4F40-8BA0-66A3E6E7DCF0}">
      <dgm:prSet/>
      <dgm:spPr/>
      <dgm:t>
        <a:bodyPr/>
        <a:lstStyle/>
        <a:p>
          <a:endParaRPr lang="sr-Latn-RS"/>
        </a:p>
      </dgm:t>
    </dgm:pt>
    <dgm:pt modelId="{1C216C0F-D310-4B43-AC46-0875DC93D6B6}" type="sibTrans" cxnId="{12B26C7F-CA61-4F40-8BA0-66A3E6E7DCF0}">
      <dgm:prSet/>
      <dgm:spPr/>
      <dgm:t>
        <a:bodyPr/>
        <a:lstStyle/>
        <a:p>
          <a:endParaRPr lang="sr-Latn-RS"/>
        </a:p>
      </dgm:t>
    </dgm:pt>
    <dgm:pt modelId="{96E931F0-5EFE-4E17-A815-1832C52507E3}" type="pres">
      <dgm:prSet presAssocID="{4080E6FE-75F8-455F-B00D-388A62CAD87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03509E-2D2C-4701-877A-3DD8C8C452B3}" type="pres">
      <dgm:prSet presAssocID="{4080E6FE-75F8-455F-B00D-388A62CAD878}" presName="radial" presStyleCnt="0">
        <dgm:presLayoutVars>
          <dgm:animLvl val="ctr"/>
        </dgm:presLayoutVars>
      </dgm:prSet>
      <dgm:spPr/>
    </dgm:pt>
    <dgm:pt modelId="{23F30694-D224-4AFD-83D0-A9B26CD4AE63}" type="pres">
      <dgm:prSet presAssocID="{3AEAB1B5-D9EF-4981-86BF-BCD6908D01E5}" presName="centerShape" presStyleLbl="vennNode1" presStyleIdx="0" presStyleCnt="10"/>
      <dgm:spPr/>
      <dgm:t>
        <a:bodyPr/>
        <a:lstStyle/>
        <a:p>
          <a:endParaRPr lang="en-US"/>
        </a:p>
      </dgm:t>
    </dgm:pt>
    <dgm:pt modelId="{581D9C24-D691-4644-99EB-4A6B1D74C269}" type="pres">
      <dgm:prSet presAssocID="{2885F644-5E9D-46B6-8CAF-6E5B22E43DBC}" presName="node" presStyleLbl="venn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60FBC-BB29-4E8F-A3FA-0B8C20635B76}" type="pres">
      <dgm:prSet presAssocID="{66BFF05E-3F6D-4EED-9D30-10583093E473}" presName="node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84F8A-3CF3-4AFF-9FB8-1AE41894B273}" type="pres">
      <dgm:prSet presAssocID="{6ADE78B8-6A90-409A-93EC-2E1018038D39}" presName="node" presStyleLbl="venn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43685-141A-4461-AE6A-301BAC908C60}" type="pres">
      <dgm:prSet presAssocID="{6CDE4B7E-694A-4CC6-9380-C110FA4F3107}" presName="node" presStyleLbl="vennNode1" presStyleIdx="4" presStyleCnt="10" custRadScaleRad="98668" custRadScaleInc="1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F973BF-B90E-4D0F-AC07-BB28F004C6A7}" type="pres">
      <dgm:prSet presAssocID="{A7E4F091-602A-4737-8CA1-3DFC1E61B9AF}" presName="node" presStyleLbl="vennNode1" presStyleIdx="5" presStyleCnt="10" custRadScaleRad="102702" custRadScaleInc="1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404DC-9187-40D0-97FF-0D818AB2F366}" type="pres">
      <dgm:prSet presAssocID="{D74D097A-7206-4D6A-8D6E-A923AB420E95}" presName="node" presStyleLbl="venn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A55F8-68B2-4192-A0FF-92D5AADED3EF}" type="pres">
      <dgm:prSet presAssocID="{25554638-F945-433E-8CB2-C5E67290A396}" presName="node" presStyleLbl="venn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8E666-A4BC-49C9-9193-F48DBF84BB6B}" type="pres">
      <dgm:prSet presAssocID="{65514349-6E86-492D-AE52-BDECF778D345}" presName="node" presStyleLbl="venn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55D38-2023-4C98-82BD-8CEDFD10705F}" type="pres">
      <dgm:prSet presAssocID="{369B0735-6149-450A-9BCB-6A2964DC18D3}" presName="node" presStyleLbl="venn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971DB3-EEE9-4A9D-954B-59C68EB6A98A}" type="presOf" srcId="{A7E4F091-602A-4737-8CA1-3DFC1E61B9AF}" destId="{EEF973BF-B90E-4D0F-AC07-BB28F004C6A7}" srcOrd="0" destOrd="0" presId="urn:microsoft.com/office/officeart/2005/8/layout/radial3"/>
    <dgm:cxn modelId="{E64822DD-F712-429B-B727-3A02EE06E13F}" type="presOf" srcId="{6ADE78B8-6A90-409A-93EC-2E1018038D39}" destId="{6E484F8A-3CF3-4AFF-9FB8-1AE41894B273}" srcOrd="0" destOrd="0" presId="urn:microsoft.com/office/officeart/2005/8/layout/radial3"/>
    <dgm:cxn modelId="{88FB1B89-2553-4EAA-99DF-5E5B0B404190}" type="presOf" srcId="{6CDE4B7E-694A-4CC6-9380-C110FA4F3107}" destId="{34B43685-141A-4461-AE6A-301BAC908C60}" srcOrd="0" destOrd="0" presId="urn:microsoft.com/office/officeart/2005/8/layout/radial3"/>
    <dgm:cxn modelId="{B10F84B9-0FD7-4FCF-9672-1AE8EEBAEB48}" type="presOf" srcId="{25554638-F945-433E-8CB2-C5E67290A396}" destId="{ADDA55F8-68B2-4192-A0FF-92D5AADED3EF}" srcOrd="0" destOrd="0" presId="urn:microsoft.com/office/officeart/2005/8/layout/radial3"/>
    <dgm:cxn modelId="{BD5519AF-09E4-440A-9BFE-988528E88698}" type="presOf" srcId="{D74D097A-7206-4D6A-8D6E-A923AB420E95}" destId="{281404DC-9187-40D0-97FF-0D818AB2F366}" srcOrd="0" destOrd="0" presId="urn:microsoft.com/office/officeart/2005/8/layout/radial3"/>
    <dgm:cxn modelId="{D527AE9A-7BB9-4E10-A508-F823D8C489D0}" srcId="{3AEAB1B5-D9EF-4981-86BF-BCD6908D01E5}" destId="{D74D097A-7206-4D6A-8D6E-A923AB420E95}" srcOrd="5" destOrd="0" parTransId="{A57142E9-F6A0-4AF0-8C02-A76885714A5D}" sibTransId="{3A8BD741-66ED-49AE-BA0C-5557DF1FE861}"/>
    <dgm:cxn modelId="{76783F61-67EF-4F78-BF97-9BF8CB5CED0A}" srcId="{3AEAB1B5-D9EF-4981-86BF-BCD6908D01E5}" destId="{6CDE4B7E-694A-4CC6-9380-C110FA4F3107}" srcOrd="3" destOrd="0" parTransId="{F6B9A79C-4C1D-4A52-B265-8E3F0143E45F}" sibTransId="{89616386-E022-453E-A834-B06CA95E8124}"/>
    <dgm:cxn modelId="{9EE03477-8930-4F7D-AAF4-D9C901C7FA03}" type="presOf" srcId="{3AEAB1B5-D9EF-4981-86BF-BCD6908D01E5}" destId="{23F30694-D224-4AFD-83D0-A9B26CD4AE63}" srcOrd="0" destOrd="0" presId="urn:microsoft.com/office/officeart/2005/8/layout/radial3"/>
    <dgm:cxn modelId="{16422BBA-81AC-45CB-9E77-077D6EBD64D8}" type="presOf" srcId="{369B0735-6149-450A-9BCB-6A2964DC18D3}" destId="{32B55D38-2023-4C98-82BD-8CEDFD10705F}" srcOrd="0" destOrd="0" presId="urn:microsoft.com/office/officeart/2005/8/layout/radial3"/>
    <dgm:cxn modelId="{EAB41089-F315-4B8D-B7AC-5714AF51E9B3}" srcId="{3AEAB1B5-D9EF-4981-86BF-BCD6908D01E5}" destId="{6ADE78B8-6A90-409A-93EC-2E1018038D39}" srcOrd="2" destOrd="0" parTransId="{AE60744F-14AC-4F64-83C4-5205FA88679D}" sibTransId="{02410A3D-942F-454B-9780-587F226915E4}"/>
    <dgm:cxn modelId="{2FF1A183-6CB5-43CC-8F11-299D5784FBF3}" srcId="{3AEAB1B5-D9EF-4981-86BF-BCD6908D01E5}" destId="{65514349-6E86-492D-AE52-BDECF778D345}" srcOrd="7" destOrd="0" parTransId="{9D13D754-8EFF-4461-87F5-0789000F4CA0}" sibTransId="{1C13DFA0-7027-4362-B1FB-F4C7A5444917}"/>
    <dgm:cxn modelId="{12B26C7F-CA61-4F40-8BA0-66A3E6E7DCF0}" srcId="{3AEAB1B5-D9EF-4981-86BF-BCD6908D01E5}" destId="{369B0735-6149-450A-9BCB-6A2964DC18D3}" srcOrd="8" destOrd="0" parTransId="{84AF6784-2BA0-450D-8341-D81892AAA897}" sibTransId="{1C216C0F-D310-4B43-AC46-0875DC93D6B6}"/>
    <dgm:cxn modelId="{A7DB6ADF-7D33-4806-87D0-F12847C0E271}" type="presOf" srcId="{4080E6FE-75F8-455F-B00D-388A62CAD878}" destId="{96E931F0-5EFE-4E17-A815-1832C52507E3}" srcOrd="0" destOrd="0" presId="urn:microsoft.com/office/officeart/2005/8/layout/radial3"/>
    <dgm:cxn modelId="{16CBEC61-89ED-4D59-A282-62F769E1908D}" srcId="{3AEAB1B5-D9EF-4981-86BF-BCD6908D01E5}" destId="{2885F644-5E9D-46B6-8CAF-6E5B22E43DBC}" srcOrd="0" destOrd="0" parTransId="{D533F1E8-9F58-46F3-B8A8-163A0327F5DA}" sibTransId="{08FEAE6E-9170-4490-9C95-2D5CA2D0B642}"/>
    <dgm:cxn modelId="{3003CA8A-6DE4-45F8-9E95-9DBBCD00E8BC}" srcId="{4080E6FE-75F8-455F-B00D-388A62CAD878}" destId="{3AEAB1B5-D9EF-4981-86BF-BCD6908D01E5}" srcOrd="0" destOrd="0" parTransId="{9B790053-042C-4178-B099-0AA1E213BC4B}" sibTransId="{DB173785-DEAA-40A6-91BF-CB61950A6CE4}"/>
    <dgm:cxn modelId="{D16FC27F-26CF-49E6-BB61-9DCD56E3A476}" srcId="{3AEAB1B5-D9EF-4981-86BF-BCD6908D01E5}" destId="{66BFF05E-3F6D-4EED-9D30-10583093E473}" srcOrd="1" destOrd="0" parTransId="{C76D26A3-42A4-45FA-AE9E-872BDE3C951D}" sibTransId="{348C766C-48F1-4B0B-A06E-1091D883FBD8}"/>
    <dgm:cxn modelId="{929135D5-DEFC-46C5-A4EA-12DA9F9CA754}" type="presOf" srcId="{2885F644-5E9D-46B6-8CAF-6E5B22E43DBC}" destId="{581D9C24-D691-4644-99EB-4A6B1D74C269}" srcOrd="0" destOrd="0" presId="urn:microsoft.com/office/officeart/2005/8/layout/radial3"/>
    <dgm:cxn modelId="{AF2685DF-4E71-4D0F-9415-6CB502DCD77E}" srcId="{3AEAB1B5-D9EF-4981-86BF-BCD6908D01E5}" destId="{A7E4F091-602A-4737-8CA1-3DFC1E61B9AF}" srcOrd="4" destOrd="0" parTransId="{54791C53-C18A-486B-AD6A-B58EA3B2E4EC}" sibTransId="{6B2E87BA-09CD-44D4-A2CB-E7F84771F039}"/>
    <dgm:cxn modelId="{8191F8B5-047B-4ACB-927F-9C694E16DDCB}" type="presOf" srcId="{65514349-6E86-492D-AE52-BDECF778D345}" destId="{68D8E666-A4BC-49C9-9193-F48DBF84BB6B}" srcOrd="0" destOrd="0" presId="urn:microsoft.com/office/officeart/2005/8/layout/radial3"/>
    <dgm:cxn modelId="{0047E1F0-65B3-4F3B-9730-B9171373FF2C}" type="presOf" srcId="{66BFF05E-3F6D-4EED-9D30-10583093E473}" destId="{00760FBC-BB29-4E8F-A3FA-0B8C20635B76}" srcOrd="0" destOrd="0" presId="urn:microsoft.com/office/officeart/2005/8/layout/radial3"/>
    <dgm:cxn modelId="{49602602-2F55-48B2-A2B2-AF9AB75568E0}" srcId="{3AEAB1B5-D9EF-4981-86BF-BCD6908D01E5}" destId="{25554638-F945-433E-8CB2-C5E67290A396}" srcOrd="6" destOrd="0" parTransId="{03AAF2B2-8D4E-4D7C-8F0D-98B044737E9F}" sibTransId="{CF5804E1-87A2-44DF-AE5F-825E27D96A8B}"/>
    <dgm:cxn modelId="{AC98B054-7092-4D8B-BD32-09C32F53D2EC}" type="presParOf" srcId="{96E931F0-5EFE-4E17-A815-1832C52507E3}" destId="{6A03509E-2D2C-4701-877A-3DD8C8C452B3}" srcOrd="0" destOrd="0" presId="urn:microsoft.com/office/officeart/2005/8/layout/radial3"/>
    <dgm:cxn modelId="{FF57B3A6-E339-464B-A608-BAA1E3CD2BB6}" type="presParOf" srcId="{6A03509E-2D2C-4701-877A-3DD8C8C452B3}" destId="{23F30694-D224-4AFD-83D0-A9B26CD4AE63}" srcOrd="0" destOrd="0" presId="urn:microsoft.com/office/officeart/2005/8/layout/radial3"/>
    <dgm:cxn modelId="{D58B5F47-DFB5-4FE4-A060-4178DC541561}" type="presParOf" srcId="{6A03509E-2D2C-4701-877A-3DD8C8C452B3}" destId="{581D9C24-D691-4644-99EB-4A6B1D74C269}" srcOrd="1" destOrd="0" presId="urn:microsoft.com/office/officeart/2005/8/layout/radial3"/>
    <dgm:cxn modelId="{56D9B212-8BC2-4948-86A6-CF8579B820C7}" type="presParOf" srcId="{6A03509E-2D2C-4701-877A-3DD8C8C452B3}" destId="{00760FBC-BB29-4E8F-A3FA-0B8C20635B76}" srcOrd="2" destOrd="0" presId="urn:microsoft.com/office/officeart/2005/8/layout/radial3"/>
    <dgm:cxn modelId="{D0C7A3AB-50F7-48AF-99CE-641AD33B2D0D}" type="presParOf" srcId="{6A03509E-2D2C-4701-877A-3DD8C8C452B3}" destId="{6E484F8A-3CF3-4AFF-9FB8-1AE41894B273}" srcOrd="3" destOrd="0" presId="urn:microsoft.com/office/officeart/2005/8/layout/radial3"/>
    <dgm:cxn modelId="{BE06B7FE-A648-498D-81D2-75F3B296AB16}" type="presParOf" srcId="{6A03509E-2D2C-4701-877A-3DD8C8C452B3}" destId="{34B43685-141A-4461-AE6A-301BAC908C60}" srcOrd="4" destOrd="0" presId="urn:microsoft.com/office/officeart/2005/8/layout/radial3"/>
    <dgm:cxn modelId="{32F88B08-7BD0-4127-9E14-7398407FFCE9}" type="presParOf" srcId="{6A03509E-2D2C-4701-877A-3DD8C8C452B3}" destId="{EEF973BF-B90E-4D0F-AC07-BB28F004C6A7}" srcOrd="5" destOrd="0" presId="urn:microsoft.com/office/officeart/2005/8/layout/radial3"/>
    <dgm:cxn modelId="{5AD81E39-7627-4175-B642-6A9D4809AD7F}" type="presParOf" srcId="{6A03509E-2D2C-4701-877A-3DD8C8C452B3}" destId="{281404DC-9187-40D0-97FF-0D818AB2F366}" srcOrd="6" destOrd="0" presId="urn:microsoft.com/office/officeart/2005/8/layout/radial3"/>
    <dgm:cxn modelId="{4162099C-ED6A-4DC2-90CD-57057E83C620}" type="presParOf" srcId="{6A03509E-2D2C-4701-877A-3DD8C8C452B3}" destId="{ADDA55F8-68B2-4192-A0FF-92D5AADED3EF}" srcOrd="7" destOrd="0" presId="urn:microsoft.com/office/officeart/2005/8/layout/radial3"/>
    <dgm:cxn modelId="{B05B0BCB-BCC2-45B0-8800-5DB2D7671FBB}" type="presParOf" srcId="{6A03509E-2D2C-4701-877A-3DD8C8C452B3}" destId="{68D8E666-A4BC-49C9-9193-F48DBF84BB6B}" srcOrd="8" destOrd="0" presId="urn:microsoft.com/office/officeart/2005/8/layout/radial3"/>
    <dgm:cxn modelId="{ECE4FD92-2D3E-4191-BC51-AF640C617D56}" type="presParOf" srcId="{6A03509E-2D2C-4701-877A-3DD8C8C452B3}" destId="{32B55D38-2023-4C98-82BD-8CEDFD10705F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C5DE72-8CF2-40AB-8B49-8819A50992B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545D899E-2DE4-459A-BF7D-C99EDBE05EFD}">
      <dgm:prSet phldrT="[Text]"/>
      <dgm:spPr/>
      <dgm:t>
        <a:bodyPr/>
        <a:lstStyle/>
        <a:p>
          <a:r>
            <a:rPr lang="sr-Cyrl-RS" dirty="0"/>
            <a:t>Скупштина општине </a:t>
          </a:r>
          <a:r>
            <a:rPr lang="sr-Cyrl-RS" dirty="0" smtClean="0"/>
            <a:t>- 19.233.466,80 динара</a:t>
          </a:r>
          <a:endParaRPr lang="sr-Latn-RS" dirty="0"/>
        </a:p>
      </dgm:t>
    </dgm:pt>
    <dgm:pt modelId="{64C76799-0A05-44C3-83D6-7BAAE8239C54}" type="parTrans" cxnId="{137D5147-93E2-4685-BB9C-054AADE99E8C}">
      <dgm:prSet/>
      <dgm:spPr/>
      <dgm:t>
        <a:bodyPr/>
        <a:lstStyle/>
        <a:p>
          <a:endParaRPr lang="sr-Latn-RS"/>
        </a:p>
      </dgm:t>
    </dgm:pt>
    <dgm:pt modelId="{5C3EB513-05CD-4A95-9BE1-B27258B08473}" type="sibTrans" cxnId="{137D5147-93E2-4685-BB9C-054AADE99E8C}">
      <dgm:prSet/>
      <dgm:spPr/>
      <dgm:t>
        <a:bodyPr/>
        <a:lstStyle/>
        <a:p>
          <a:endParaRPr lang="sr-Latn-RS"/>
        </a:p>
      </dgm:t>
    </dgm:pt>
    <dgm:pt modelId="{71B63F15-AE19-43F2-893A-6E58085B5D83}">
      <dgm:prSet phldrT="[Text]"/>
      <dgm:spPr/>
      <dgm:t>
        <a:bodyPr/>
        <a:lstStyle/>
        <a:p>
          <a:r>
            <a:rPr lang="sr-Cyrl-RS" dirty="0"/>
            <a:t>Председник </a:t>
          </a:r>
          <a:r>
            <a:rPr lang="sr-Cyrl-RS" dirty="0" smtClean="0"/>
            <a:t>-17.719.052,48 динара</a:t>
          </a:r>
          <a:endParaRPr lang="sr-Latn-RS" dirty="0"/>
        </a:p>
      </dgm:t>
    </dgm:pt>
    <dgm:pt modelId="{4131A312-5CE8-4F59-A1E8-4A83D7979C22}" type="parTrans" cxnId="{862629CD-6114-4145-9C89-B96C2CAC7436}">
      <dgm:prSet/>
      <dgm:spPr/>
      <dgm:t>
        <a:bodyPr/>
        <a:lstStyle/>
        <a:p>
          <a:endParaRPr lang="sr-Latn-RS"/>
        </a:p>
      </dgm:t>
    </dgm:pt>
    <dgm:pt modelId="{EA63E1AE-A791-46D9-8D0D-27AC6CDD92F8}" type="sibTrans" cxnId="{862629CD-6114-4145-9C89-B96C2CAC7436}">
      <dgm:prSet/>
      <dgm:spPr/>
      <dgm:t>
        <a:bodyPr/>
        <a:lstStyle/>
        <a:p>
          <a:endParaRPr lang="sr-Latn-RS"/>
        </a:p>
      </dgm:t>
    </dgm:pt>
    <dgm:pt modelId="{5FEA3695-4CF2-48C9-AD8A-298CB9951B18}">
      <dgm:prSet phldrT="[Text]"/>
      <dgm:spPr/>
      <dgm:t>
        <a:bodyPr/>
        <a:lstStyle/>
        <a:p>
          <a:r>
            <a:rPr lang="sr-Cyrl-RS" dirty="0"/>
            <a:t>Општинско </a:t>
          </a:r>
          <a:r>
            <a:rPr lang="sr-Cyrl-RS" dirty="0" smtClean="0"/>
            <a:t>-веће 6.562.681,66 динара</a:t>
          </a:r>
          <a:endParaRPr lang="sr-Latn-RS" dirty="0"/>
        </a:p>
      </dgm:t>
    </dgm:pt>
    <dgm:pt modelId="{2091B540-8325-4A62-A1A9-8889C33768C7}" type="parTrans" cxnId="{B407950F-5453-48D9-9A52-1F2A148A88B3}">
      <dgm:prSet/>
      <dgm:spPr/>
      <dgm:t>
        <a:bodyPr/>
        <a:lstStyle/>
        <a:p>
          <a:endParaRPr lang="sr-Latn-RS"/>
        </a:p>
      </dgm:t>
    </dgm:pt>
    <dgm:pt modelId="{AC70088E-DBB4-44BC-98DA-B383B196B3DD}" type="sibTrans" cxnId="{B407950F-5453-48D9-9A52-1F2A148A88B3}">
      <dgm:prSet/>
      <dgm:spPr/>
      <dgm:t>
        <a:bodyPr/>
        <a:lstStyle/>
        <a:p>
          <a:endParaRPr lang="sr-Latn-RS"/>
        </a:p>
      </dgm:t>
    </dgm:pt>
    <dgm:pt modelId="{E5EB6CDD-6B9D-4576-A724-DF88CA2A47CF}">
      <dgm:prSet phldrT="[Text]"/>
      <dgm:spPr/>
      <dgm:t>
        <a:bodyPr/>
        <a:lstStyle/>
        <a:p>
          <a:r>
            <a:rPr lang="sr-Cyrl-RS" dirty="0"/>
            <a:t>Општинска </a:t>
          </a:r>
          <a:r>
            <a:rPr lang="sr-Cyrl-RS" dirty="0" smtClean="0"/>
            <a:t> управа 827.775.036,68динара </a:t>
          </a:r>
          <a:endParaRPr lang="sr-Latn-RS" dirty="0"/>
        </a:p>
      </dgm:t>
    </dgm:pt>
    <dgm:pt modelId="{9DBACF1E-70D9-4902-B564-A2771737BA1B}" type="parTrans" cxnId="{CB79536F-39FF-4D33-BEC6-B012BA729DA7}">
      <dgm:prSet/>
      <dgm:spPr/>
      <dgm:t>
        <a:bodyPr/>
        <a:lstStyle/>
        <a:p>
          <a:endParaRPr lang="sr-Latn-RS"/>
        </a:p>
      </dgm:t>
    </dgm:pt>
    <dgm:pt modelId="{AF9033F7-6585-40B5-9EFB-EB7E9529F03A}" type="sibTrans" cxnId="{CB79536F-39FF-4D33-BEC6-B012BA729DA7}">
      <dgm:prSet/>
      <dgm:spPr/>
      <dgm:t>
        <a:bodyPr/>
        <a:lstStyle/>
        <a:p>
          <a:endParaRPr lang="sr-Latn-RS"/>
        </a:p>
      </dgm:t>
    </dgm:pt>
    <dgm:pt modelId="{81EEA0B7-5308-4A8C-AC07-9C11DF8A8FB0}">
      <dgm:prSet phldrT="[Text]"/>
      <dgm:spPr/>
      <dgm:t>
        <a:bodyPr/>
        <a:lstStyle/>
        <a:p>
          <a:r>
            <a:rPr lang="sr-Cyrl-RS" dirty="0"/>
            <a:t>Месне заједнице </a:t>
          </a:r>
          <a:r>
            <a:rPr lang="sr-Cyrl-RS" dirty="0" smtClean="0"/>
            <a:t>-7.496.247,93 динара</a:t>
          </a:r>
          <a:endParaRPr lang="sr-Latn-RS" dirty="0"/>
        </a:p>
      </dgm:t>
    </dgm:pt>
    <dgm:pt modelId="{79490811-8EF4-4982-A01E-4D38C6AD4608}" type="parTrans" cxnId="{9C89DD4A-4F1A-474E-9D42-BCFE4BA8BA8C}">
      <dgm:prSet/>
      <dgm:spPr/>
      <dgm:t>
        <a:bodyPr/>
        <a:lstStyle/>
        <a:p>
          <a:endParaRPr lang="sr-Latn-RS"/>
        </a:p>
      </dgm:t>
    </dgm:pt>
    <dgm:pt modelId="{0C64F29A-FBF7-4E38-9DB8-B87E5D4A36B4}" type="sibTrans" cxnId="{9C89DD4A-4F1A-474E-9D42-BCFE4BA8BA8C}">
      <dgm:prSet/>
      <dgm:spPr/>
      <dgm:t>
        <a:bodyPr/>
        <a:lstStyle/>
        <a:p>
          <a:endParaRPr lang="sr-Latn-RS"/>
        </a:p>
      </dgm:t>
    </dgm:pt>
    <dgm:pt modelId="{A13F68E7-B48C-4E54-A881-0AEE1E71F24F}">
      <dgm:prSet phldrT="[Text]"/>
      <dgm:spPr/>
      <dgm:t>
        <a:bodyPr/>
        <a:lstStyle/>
        <a:p>
          <a:r>
            <a:rPr lang="sr-Cyrl-RS" dirty="0"/>
            <a:t>Општинско </a:t>
          </a:r>
          <a:r>
            <a:rPr lang="sr-Cyrl-RS" dirty="0" smtClean="0"/>
            <a:t>-правобранилаштво 2.682.148,57динара </a:t>
          </a:r>
          <a:endParaRPr lang="sr-Latn-RS" dirty="0"/>
        </a:p>
      </dgm:t>
    </dgm:pt>
    <dgm:pt modelId="{3642BB7A-4FEE-4DBA-8D9E-614CF1B325E6}" type="parTrans" cxnId="{B4D577E5-3D80-4C9B-B94D-86059E2A8AF7}">
      <dgm:prSet/>
      <dgm:spPr/>
      <dgm:t>
        <a:bodyPr/>
        <a:lstStyle/>
        <a:p>
          <a:endParaRPr lang="sr-Latn-RS"/>
        </a:p>
      </dgm:t>
    </dgm:pt>
    <dgm:pt modelId="{6165C657-E9FE-4126-AEB5-0E0758BA4C3B}" type="sibTrans" cxnId="{B4D577E5-3D80-4C9B-B94D-86059E2A8AF7}">
      <dgm:prSet/>
      <dgm:spPr/>
      <dgm:t>
        <a:bodyPr/>
        <a:lstStyle/>
        <a:p>
          <a:endParaRPr lang="sr-Latn-RS"/>
        </a:p>
      </dgm:t>
    </dgm:pt>
    <dgm:pt modelId="{28CDBB61-D44E-4884-B3AA-32BAC75D4D8D}">
      <dgm:prSet phldrT="[Text]"/>
      <dgm:spPr/>
      <dgm:t>
        <a:bodyPr/>
        <a:lstStyle/>
        <a:p>
          <a:r>
            <a:rPr lang="sr-Cyrl-RS" dirty="0" smtClean="0"/>
            <a:t>Културно просветни центар- 32.370.328,31 </a:t>
          </a:r>
          <a:r>
            <a:rPr lang="sr-Cyrl-RS" dirty="0"/>
            <a:t>динара</a:t>
          </a:r>
          <a:endParaRPr lang="sr-Latn-RS" dirty="0"/>
        </a:p>
      </dgm:t>
    </dgm:pt>
    <dgm:pt modelId="{8B0D31B5-AFBB-498C-A65F-20270FC5F867}" type="parTrans" cxnId="{4F42F7E5-178F-488C-8693-35EB0C489120}">
      <dgm:prSet/>
      <dgm:spPr/>
      <dgm:t>
        <a:bodyPr/>
        <a:lstStyle/>
        <a:p>
          <a:endParaRPr lang="sr-Latn-RS"/>
        </a:p>
      </dgm:t>
    </dgm:pt>
    <dgm:pt modelId="{DE158C45-D1C0-41CE-B518-DF4B0D6D8473}" type="sibTrans" cxnId="{4F42F7E5-178F-488C-8693-35EB0C489120}">
      <dgm:prSet/>
      <dgm:spPr/>
      <dgm:t>
        <a:bodyPr/>
        <a:lstStyle/>
        <a:p>
          <a:endParaRPr lang="sr-Latn-RS"/>
        </a:p>
      </dgm:t>
    </dgm:pt>
    <dgm:pt modelId="{2C284622-284F-4C02-9346-79F82CDAD8A3}">
      <dgm:prSet phldrT="[Text]"/>
      <dgm:spPr/>
      <dgm:t>
        <a:bodyPr/>
        <a:lstStyle/>
        <a:p>
          <a:r>
            <a:rPr lang="sr-Cyrl-RS" dirty="0" smtClean="0"/>
            <a:t>Народна библиотека -14.914.747,51 </a:t>
          </a:r>
          <a:r>
            <a:rPr lang="sr-Cyrl-RS" dirty="0"/>
            <a:t>динара  </a:t>
          </a:r>
          <a:endParaRPr lang="sr-Latn-RS" dirty="0"/>
        </a:p>
      </dgm:t>
    </dgm:pt>
    <dgm:pt modelId="{4E65F905-12BC-4A82-BAB3-BEEB1D493BCC}" type="parTrans" cxnId="{09FB52A0-A348-40E4-837F-B56A293DEF8B}">
      <dgm:prSet/>
      <dgm:spPr/>
      <dgm:t>
        <a:bodyPr/>
        <a:lstStyle/>
        <a:p>
          <a:endParaRPr lang="sr-Latn-RS"/>
        </a:p>
      </dgm:t>
    </dgm:pt>
    <dgm:pt modelId="{6E2C6F92-D5A3-42CC-9059-C2223F9BA4C3}" type="sibTrans" cxnId="{09FB52A0-A348-40E4-837F-B56A293DEF8B}">
      <dgm:prSet/>
      <dgm:spPr/>
      <dgm:t>
        <a:bodyPr/>
        <a:lstStyle/>
        <a:p>
          <a:endParaRPr lang="sr-Latn-RS"/>
        </a:p>
      </dgm:t>
    </dgm:pt>
    <dgm:pt modelId="{BF68A165-2F8C-43DF-96EA-FAFB1B188E8D}">
      <dgm:prSet phldrT="[Text]"/>
      <dgm:spPr/>
      <dgm:t>
        <a:bodyPr/>
        <a:lstStyle/>
        <a:p>
          <a:r>
            <a:rPr lang="sr-Cyrl-RS" dirty="0" smtClean="0"/>
            <a:t>Завичајни музеј -10.494.747,51динара</a:t>
          </a:r>
          <a:endParaRPr lang="sr-Latn-RS" dirty="0"/>
        </a:p>
      </dgm:t>
    </dgm:pt>
    <dgm:pt modelId="{5FFBD624-8083-4C13-86D5-98875C5D8B01}" type="parTrans" cxnId="{F8E37D7E-7DB2-4F2F-A33E-343CB2624A95}">
      <dgm:prSet/>
      <dgm:spPr/>
      <dgm:t>
        <a:bodyPr/>
        <a:lstStyle/>
        <a:p>
          <a:endParaRPr lang="sr-Latn-RS"/>
        </a:p>
      </dgm:t>
    </dgm:pt>
    <dgm:pt modelId="{33429559-8611-4ED6-A2FD-D183BD22DF2F}" type="sibTrans" cxnId="{F8E37D7E-7DB2-4F2F-A33E-343CB2624A95}">
      <dgm:prSet/>
      <dgm:spPr/>
      <dgm:t>
        <a:bodyPr/>
        <a:lstStyle/>
        <a:p>
          <a:endParaRPr lang="sr-Latn-RS"/>
        </a:p>
      </dgm:t>
    </dgm:pt>
    <dgm:pt modelId="{863A0276-666E-43AE-AB5A-B670F054A8F6}">
      <dgm:prSet phldrT="[Text]"/>
      <dgm:spPr/>
      <dgm:t>
        <a:bodyPr/>
        <a:lstStyle/>
        <a:p>
          <a:r>
            <a:rPr lang="sr-Cyrl-RS" dirty="0"/>
            <a:t>Туристичка организација </a:t>
          </a:r>
          <a:r>
            <a:rPr lang="sr-Cyrl-RS" dirty="0" smtClean="0"/>
            <a:t>-16.355.268,23динара</a:t>
          </a:r>
          <a:endParaRPr lang="sr-Latn-RS" dirty="0"/>
        </a:p>
      </dgm:t>
    </dgm:pt>
    <dgm:pt modelId="{FE41A741-87B8-4CB5-BAF5-F06A372CEBF8}" type="parTrans" cxnId="{A32EA7C7-8EB1-4CFB-81AB-9EAE5ED2A586}">
      <dgm:prSet/>
      <dgm:spPr/>
      <dgm:t>
        <a:bodyPr/>
        <a:lstStyle/>
        <a:p>
          <a:endParaRPr lang="sr-Latn-RS"/>
        </a:p>
      </dgm:t>
    </dgm:pt>
    <dgm:pt modelId="{2CCEDFD7-76B6-49CB-9BD5-F99A97962038}" type="sibTrans" cxnId="{A32EA7C7-8EB1-4CFB-81AB-9EAE5ED2A586}">
      <dgm:prSet/>
      <dgm:spPr/>
      <dgm:t>
        <a:bodyPr/>
        <a:lstStyle/>
        <a:p>
          <a:endParaRPr lang="sr-Latn-RS"/>
        </a:p>
      </dgm:t>
    </dgm:pt>
    <dgm:pt modelId="{4A5A53D2-187E-44D7-A580-D8862EFC643B}">
      <dgm:prSet phldrT="[Text]"/>
      <dgm:spPr/>
      <dgm:t>
        <a:bodyPr/>
        <a:lstStyle/>
        <a:p>
          <a:r>
            <a:rPr lang="sr-Cyrl-RS" dirty="0"/>
            <a:t>Спортски центар </a:t>
          </a:r>
          <a:r>
            <a:rPr lang="sr-Cyrl-RS" dirty="0" smtClean="0"/>
            <a:t>-20.812.609,38динара </a:t>
          </a:r>
          <a:endParaRPr lang="sr-Latn-RS" dirty="0"/>
        </a:p>
      </dgm:t>
    </dgm:pt>
    <dgm:pt modelId="{E157B97E-7BC3-47DA-8BE0-C9A60FC78A17}" type="parTrans" cxnId="{E008E4DA-3A25-49BA-8E50-D38316AE7625}">
      <dgm:prSet/>
      <dgm:spPr/>
      <dgm:t>
        <a:bodyPr/>
        <a:lstStyle/>
        <a:p>
          <a:endParaRPr lang="sr-Latn-RS"/>
        </a:p>
      </dgm:t>
    </dgm:pt>
    <dgm:pt modelId="{B39AC807-7888-43EC-86E2-350C4142E441}" type="sibTrans" cxnId="{E008E4DA-3A25-49BA-8E50-D38316AE7625}">
      <dgm:prSet/>
      <dgm:spPr/>
      <dgm:t>
        <a:bodyPr/>
        <a:lstStyle/>
        <a:p>
          <a:endParaRPr lang="sr-Latn-RS"/>
        </a:p>
      </dgm:t>
    </dgm:pt>
    <dgm:pt modelId="{CF1BDD36-F96E-442F-8E94-60605E34B451}">
      <dgm:prSet phldrT="[Text]"/>
      <dgm:spPr/>
      <dgm:t>
        <a:bodyPr/>
        <a:lstStyle/>
        <a:p>
          <a:r>
            <a:rPr lang="sr-Cyrl-RS" dirty="0"/>
            <a:t>Предшколска установа </a:t>
          </a:r>
          <a:r>
            <a:rPr lang="sr-Cyrl-RS" dirty="0" smtClean="0"/>
            <a:t>-121.978.240,60 </a:t>
          </a:r>
          <a:r>
            <a:rPr lang="sr-Cyrl-RS" dirty="0"/>
            <a:t>динара</a:t>
          </a:r>
          <a:endParaRPr lang="sr-Latn-RS" dirty="0"/>
        </a:p>
      </dgm:t>
    </dgm:pt>
    <dgm:pt modelId="{F09990E6-9436-49D5-B321-E2D118C2606E}" type="parTrans" cxnId="{4B944F5B-8DF0-4477-B669-CAA6AC051E9B}">
      <dgm:prSet/>
      <dgm:spPr/>
      <dgm:t>
        <a:bodyPr/>
        <a:lstStyle/>
        <a:p>
          <a:endParaRPr lang="sr-Latn-RS"/>
        </a:p>
      </dgm:t>
    </dgm:pt>
    <dgm:pt modelId="{237C6A48-8BA6-4D9E-ABCA-F3B04DE754CF}" type="sibTrans" cxnId="{4B944F5B-8DF0-4477-B669-CAA6AC051E9B}">
      <dgm:prSet/>
      <dgm:spPr/>
      <dgm:t>
        <a:bodyPr/>
        <a:lstStyle/>
        <a:p>
          <a:endParaRPr lang="sr-Latn-RS"/>
        </a:p>
      </dgm:t>
    </dgm:pt>
    <dgm:pt modelId="{FC8CA112-777F-4E6B-B496-91C28EA6A61F}">
      <dgm:prSet phldrT="[Text]"/>
      <dgm:spPr/>
      <dgm:t>
        <a:bodyPr/>
        <a:lstStyle/>
        <a:p>
          <a:r>
            <a:rPr lang="sr-Cyrl-RS" dirty="0"/>
            <a:t>Центар за социјални </a:t>
          </a:r>
          <a:r>
            <a:rPr lang="sr-Cyrl-RS" dirty="0" smtClean="0"/>
            <a:t>рад- 20.145.373,84динара </a:t>
          </a:r>
          <a:endParaRPr lang="sr-Latn-RS" dirty="0"/>
        </a:p>
      </dgm:t>
    </dgm:pt>
    <dgm:pt modelId="{3782689E-73E3-430E-A5D1-82E89BB4D51D}" type="parTrans" cxnId="{915301CA-79CC-4266-8289-203F449516C4}">
      <dgm:prSet/>
      <dgm:spPr/>
      <dgm:t>
        <a:bodyPr/>
        <a:lstStyle/>
        <a:p>
          <a:endParaRPr lang="sr-Latn-RS"/>
        </a:p>
      </dgm:t>
    </dgm:pt>
    <dgm:pt modelId="{8D413136-2033-44B1-AC22-C0B8CA08506B}" type="sibTrans" cxnId="{915301CA-79CC-4266-8289-203F449516C4}">
      <dgm:prSet/>
      <dgm:spPr/>
      <dgm:t>
        <a:bodyPr/>
        <a:lstStyle/>
        <a:p>
          <a:endParaRPr lang="sr-Latn-RS"/>
        </a:p>
      </dgm:t>
    </dgm:pt>
    <dgm:pt modelId="{F632D0CA-476C-41D6-A9A7-A2E1B18D437E}">
      <dgm:prSet phldrT="[Text]"/>
      <dgm:spPr/>
      <dgm:t>
        <a:bodyPr/>
        <a:lstStyle/>
        <a:p>
          <a:r>
            <a:rPr lang="sr-Cyrl-RS" dirty="0" smtClean="0"/>
            <a:t>Дом здравља -16.785.097,02 </a:t>
          </a:r>
          <a:r>
            <a:rPr lang="sr-Cyrl-RS" dirty="0"/>
            <a:t>динара </a:t>
          </a:r>
          <a:endParaRPr lang="sr-Latn-RS" dirty="0"/>
        </a:p>
      </dgm:t>
    </dgm:pt>
    <dgm:pt modelId="{20418230-7026-4B44-AB7D-B78C25AC0E8B}" type="parTrans" cxnId="{72620C98-6809-4FCE-A444-075C36F6215D}">
      <dgm:prSet/>
      <dgm:spPr/>
      <dgm:t>
        <a:bodyPr/>
        <a:lstStyle/>
        <a:p>
          <a:endParaRPr lang="sr-Latn-RS"/>
        </a:p>
      </dgm:t>
    </dgm:pt>
    <dgm:pt modelId="{B97B84D1-8351-43CB-80A9-422DD414F087}" type="sibTrans" cxnId="{72620C98-6809-4FCE-A444-075C36F6215D}">
      <dgm:prSet/>
      <dgm:spPr/>
      <dgm:t>
        <a:bodyPr/>
        <a:lstStyle/>
        <a:p>
          <a:endParaRPr lang="sr-Latn-RS"/>
        </a:p>
      </dgm:t>
    </dgm:pt>
    <dgm:pt modelId="{AA63660C-481E-4D20-98ED-5FFE42C4F00B}">
      <dgm:prSet phldrT="[Text]"/>
      <dgm:spPr/>
      <dgm:t>
        <a:bodyPr/>
        <a:lstStyle/>
        <a:p>
          <a:r>
            <a:rPr lang="sr-Cyrl-RS" dirty="0"/>
            <a:t>Основно образовање </a:t>
          </a:r>
          <a:r>
            <a:rPr lang="sr-Cyrl-RS" dirty="0" smtClean="0"/>
            <a:t>-98.372.462,21 </a:t>
          </a:r>
          <a:r>
            <a:rPr lang="sr-Cyrl-RS" dirty="0"/>
            <a:t>динара </a:t>
          </a:r>
          <a:endParaRPr lang="sr-Latn-RS" dirty="0"/>
        </a:p>
      </dgm:t>
    </dgm:pt>
    <dgm:pt modelId="{887FE4B2-8A30-4DA9-B74A-59070D415D80}" type="parTrans" cxnId="{8525A748-9769-4C3E-89A8-ABC6FB58AD08}">
      <dgm:prSet/>
      <dgm:spPr/>
      <dgm:t>
        <a:bodyPr/>
        <a:lstStyle/>
        <a:p>
          <a:endParaRPr lang="sr-Latn-RS"/>
        </a:p>
      </dgm:t>
    </dgm:pt>
    <dgm:pt modelId="{E60DC59E-C6D6-4945-9539-67C35043DB15}" type="sibTrans" cxnId="{8525A748-9769-4C3E-89A8-ABC6FB58AD08}">
      <dgm:prSet/>
      <dgm:spPr/>
      <dgm:t>
        <a:bodyPr/>
        <a:lstStyle/>
        <a:p>
          <a:endParaRPr lang="sr-Latn-RS"/>
        </a:p>
      </dgm:t>
    </dgm:pt>
    <dgm:pt modelId="{7BE28460-3EF8-4427-A008-FEBA283FDDDF}">
      <dgm:prSet phldrT="[Text]"/>
      <dgm:spPr/>
      <dgm:t>
        <a:bodyPr/>
        <a:lstStyle/>
        <a:p>
          <a:r>
            <a:rPr lang="sr-Cyrl-RS" dirty="0"/>
            <a:t>Средње образовање </a:t>
          </a:r>
          <a:r>
            <a:rPr lang="sr-Cyrl-RS" dirty="0" smtClean="0"/>
            <a:t>-14.849.983,27динара</a:t>
          </a:r>
          <a:endParaRPr lang="sr-Latn-RS" dirty="0"/>
        </a:p>
      </dgm:t>
    </dgm:pt>
    <dgm:pt modelId="{1D08A27B-7DD3-4027-BAEF-29222B499EC9}" type="parTrans" cxnId="{ED4D17F0-7506-4E58-A892-CB3F70B45FD9}">
      <dgm:prSet/>
      <dgm:spPr/>
      <dgm:t>
        <a:bodyPr/>
        <a:lstStyle/>
        <a:p>
          <a:endParaRPr lang="sr-Latn-RS"/>
        </a:p>
      </dgm:t>
    </dgm:pt>
    <dgm:pt modelId="{91964FDC-70B0-4F25-BA95-E01F9B7BB859}" type="sibTrans" cxnId="{ED4D17F0-7506-4E58-A892-CB3F70B45FD9}">
      <dgm:prSet/>
      <dgm:spPr/>
      <dgm:t>
        <a:bodyPr/>
        <a:lstStyle/>
        <a:p>
          <a:endParaRPr lang="sr-Latn-RS"/>
        </a:p>
      </dgm:t>
    </dgm:pt>
    <dgm:pt modelId="{443DC345-68A1-4FC9-BEE8-5241307C7B9E}" type="pres">
      <dgm:prSet presAssocID="{82C5DE72-8CF2-40AB-8B49-8819A50992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E14685-D10B-4B29-91AB-C6FC175B31EC}" type="pres">
      <dgm:prSet presAssocID="{545D899E-2DE4-459A-BF7D-C99EDBE05EFD}" presName="parentText" presStyleLbl="node1" presStyleIdx="0" presStyleCnt="16" custLinFactNeighborY="-697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41E69-B282-4DF0-A590-7D43844113EB}" type="pres">
      <dgm:prSet presAssocID="{5C3EB513-05CD-4A95-9BE1-B27258B08473}" presName="spacer" presStyleCnt="0"/>
      <dgm:spPr/>
    </dgm:pt>
    <dgm:pt modelId="{028A2227-DCFD-4275-A343-45E37F2FABF9}" type="pres">
      <dgm:prSet presAssocID="{71B63F15-AE19-43F2-893A-6E58085B5D83}" presName="parentText" presStyleLbl="node1" presStyleIdx="1" presStyleCnt="16" custLinFactNeighborX="1852" custLinFactNeighborY="-109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7E682-B2EF-47E9-912C-7C3E3152A44F}" type="pres">
      <dgm:prSet presAssocID="{EA63E1AE-A791-46D9-8D0D-27AC6CDD92F8}" presName="spacer" presStyleCnt="0"/>
      <dgm:spPr/>
    </dgm:pt>
    <dgm:pt modelId="{35B138CB-8D65-4F13-9754-45444C5F6BEB}" type="pres">
      <dgm:prSet presAssocID="{5FEA3695-4CF2-48C9-AD8A-298CB9951B18}" presName="parentText" presStyleLbl="node1" presStyleIdx="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B6993-EC4D-46B0-8755-3E37CE06C162}" type="pres">
      <dgm:prSet presAssocID="{AC70088E-DBB4-44BC-98DA-B383B196B3DD}" presName="spacer" presStyleCnt="0"/>
      <dgm:spPr/>
    </dgm:pt>
    <dgm:pt modelId="{603A0AF7-542B-4464-B3D0-BA61688E8443}" type="pres">
      <dgm:prSet presAssocID="{A13F68E7-B48C-4E54-A881-0AEE1E71F24F}" presName="parentText" presStyleLbl="node1" presStyleIdx="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B9292-856C-42BB-8D8F-599B141BF9D4}" type="pres">
      <dgm:prSet presAssocID="{6165C657-E9FE-4126-AEB5-0E0758BA4C3B}" presName="spacer" presStyleCnt="0"/>
      <dgm:spPr/>
    </dgm:pt>
    <dgm:pt modelId="{994AF27C-55BC-4A26-A2AF-BCD6F3690596}" type="pres">
      <dgm:prSet presAssocID="{E5EB6CDD-6B9D-4576-A724-DF88CA2A47CF}" presName="parentText" presStyleLbl="node1" presStyleIdx="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9DB2A-55CE-4444-A491-13B5E6A98130}" type="pres">
      <dgm:prSet presAssocID="{AF9033F7-6585-40B5-9EFB-EB7E9529F03A}" presName="spacer" presStyleCnt="0"/>
      <dgm:spPr/>
    </dgm:pt>
    <dgm:pt modelId="{20A573E5-FD00-4136-9530-9F89C877D72D}" type="pres">
      <dgm:prSet presAssocID="{81EEA0B7-5308-4A8C-AC07-9C11DF8A8FB0}" presName="parentText" presStyleLbl="node1" presStyleIdx="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D1897-0C40-481A-B2E8-0F8BAE3D33FC}" type="pres">
      <dgm:prSet presAssocID="{0C64F29A-FBF7-4E38-9DB8-B87E5D4A36B4}" presName="spacer" presStyleCnt="0"/>
      <dgm:spPr/>
    </dgm:pt>
    <dgm:pt modelId="{C5B859C0-9F3E-4EDF-8AC0-C702E8745B2C}" type="pres">
      <dgm:prSet presAssocID="{28CDBB61-D44E-4884-B3AA-32BAC75D4D8D}" presName="parentText" presStyleLbl="node1" presStyleIdx="6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87664E-4807-4FBE-B0B3-5855B1A37252}" type="pres">
      <dgm:prSet presAssocID="{DE158C45-D1C0-41CE-B518-DF4B0D6D8473}" presName="spacer" presStyleCnt="0"/>
      <dgm:spPr/>
    </dgm:pt>
    <dgm:pt modelId="{FE3DA15E-BEF1-43BD-8252-507E10912F07}" type="pres">
      <dgm:prSet presAssocID="{2C284622-284F-4C02-9346-79F82CDAD8A3}" presName="parentText" presStyleLbl="node1" presStyleIdx="7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FC7BC-3CD8-4DFB-8195-50DEAD173D7F}" type="pres">
      <dgm:prSet presAssocID="{6E2C6F92-D5A3-42CC-9059-C2223F9BA4C3}" presName="spacer" presStyleCnt="0"/>
      <dgm:spPr/>
    </dgm:pt>
    <dgm:pt modelId="{2FF9D61E-F6AE-463C-9CCE-4E97C29EADE9}" type="pres">
      <dgm:prSet presAssocID="{BF68A165-2F8C-43DF-96EA-FAFB1B188E8D}" presName="parentText" presStyleLbl="node1" presStyleIdx="8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5A996-C67E-45BA-B165-EA8613E382B3}" type="pres">
      <dgm:prSet presAssocID="{33429559-8611-4ED6-A2FD-D183BD22DF2F}" presName="spacer" presStyleCnt="0"/>
      <dgm:spPr/>
    </dgm:pt>
    <dgm:pt modelId="{E1B80988-47AF-4215-B9ED-688192CA8684}" type="pres">
      <dgm:prSet presAssocID="{863A0276-666E-43AE-AB5A-B670F054A8F6}" presName="parentText" presStyleLbl="node1" presStyleIdx="9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E627F-F5B8-4930-A6E6-C4B3D7B7A5AA}" type="pres">
      <dgm:prSet presAssocID="{2CCEDFD7-76B6-49CB-9BD5-F99A97962038}" presName="spacer" presStyleCnt="0"/>
      <dgm:spPr/>
    </dgm:pt>
    <dgm:pt modelId="{21576BBF-913E-4FB0-B684-90CD79961D76}" type="pres">
      <dgm:prSet presAssocID="{4A5A53D2-187E-44D7-A580-D8862EFC643B}" presName="parentText" presStyleLbl="node1" presStyleIdx="10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5EE68-AFAC-4193-85FB-E30A939E8D80}" type="pres">
      <dgm:prSet presAssocID="{B39AC807-7888-43EC-86E2-350C4142E441}" presName="spacer" presStyleCnt="0"/>
      <dgm:spPr/>
    </dgm:pt>
    <dgm:pt modelId="{E1E5E6E5-5A0C-4908-A926-2D69D5E831A8}" type="pres">
      <dgm:prSet presAssocID="{CF1BDD36-F96E-442F-8E94-60605E34B451}" presName="parentText" presStyleLbl="node1" presStyleIdx="11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67715-35A5-4191-AF02-849E664CAAC1}" type="pres">
      <dgm:prSet presAssocID="{237C6A48-8BA6-4D9E-ABCA-F3B04DE754CF}" presName="spacer" presStyleCnt="0"/>
      <dgm:spPr/>
    </dgm:pt>
    <dgm:pt modelId="{2829BC5F-EA40-42D8-9AF1-E30F903ECE88}" type="pres">
      <dgm:prSet presAssocID="{FC8CA112-777F-4E6B-B496-91C28EA6A61F}" presName="parentText" presStyleLbl="node1" presStyleIdx="1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D8F2C-A6D4-40DE-B5EB-8DA33DDCA927}" type="pres">
      <dgm:prSet presAssocID="{8D413136-2033-44B1-AC22-C0B8CA08506B}" presName="spacer" presStyleCnt="0"/>
      <dgm:spPr/>
    </dgm:pt>
    <dgm:pt modelId="{5260E10D-288E-400A-B7E5-4F9B05E546CD}" type="pres">
      <dgm:prSet presAssocID="{F632D0CA-476C-41D6-A9A7-A2E1B18D437E}" presName="parentText" presStyleLbl="node1" presStyleIdx="1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CB976-CC51-477D-84DE-F5E6D56E028D}" type="pres">
      <dgm:prSet presAssocID="{B97B84D1-8351-43CB-80A9-422DD414F087}" presName="spacer" presStyleCnt="0"/>
      <dgm:spPr/>
    </dgm:pt>
    <dgm:pt modelId="{A7C74100-3CFB-4D4C-B899-E56D018584E5}" type="pres">
      <dgm:prSet presAssocID="{AA63660C-481E-4D20-98ED-5FFE42C4F00B}" presName="parentText" presStyleLbl="node1" presStyleIdx="1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2FAD9-CE96-478A-9F11-7997EE7B0E8C}" type="pres">
      <dgm:prSet presAssocID="{E60DC59E-C6D6-4945-9539-67C35043DB15}" presName="spacer" presStyleCnt="0"/>
      <dgm:spPr/>
    </dgm:pt>
    <dgm:pt modelId="{FD0EF713-F35B-43F6-8D17-3A64617E2254}" type="pres">
      <dgm:prSet presAssocID="{7BE28460-3EF8-4427-A008-FEBA283FDDDF}" presName="parentText" presStyleLbl="node1" presStyleIdx="1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2EA7C7-8EB1-4CFB-81AB-9EAE5ED2A586}" srcId="{82C5DE72-8CF2-40AB-8B49-8819A50992BB}" destId="{863A0276-666E-43AE-AB5A-B670F054A8F6}" srcOrd="9" destOrd="0" parTransId="{FE41A741-87B8-4CB5-BAF5-F06A372CEBF8}" sibTransId="{2CCEDFD7-76B6-49CB-9BD5-F99A97962038}"/>
    <dgm:cxn modelId="{F8E37D7E-7DB2-4F2F-A33E-343CB2624A95}" srcId="{82C5DE72-8CF2-40AB-8B49-8819A50992BB}" destId="{BF68A165-2F8C-43DF-96EA-FAFB1B188E8D}" srcOrd="8" destOrd="0" parTransId="{5FFBD624-8083-4C13-86D5-98875C5D8B01}" sibTransId="{33429559-8611-4ED6-A2FD-D183BD22DF2F}"/>
    <dgm:cxn modelId="{9963048D-DDC4-414E-85FF-01F89F5FC1CB}" type="presOf" srcId="{A13F68E7-B48C-4E54-A881-0AEE1E71F24F}" destId="{603A0AF7-542B-4464-B3D0-BA61688E8443}" srcOrd="0" destOrd="0" presId="urn:microsoft.com/office/officeart/2005/8/layout/vList2"/>
    <dgm:cxn modelId="{B2033647-4A07-4DB5-9752-A5BEC1C4AAC1}" type="presOf" srcId="{2C284622-284F-4C02-9346-79F82CDAD8A3}" destId="{FE3DA15E-BEF1-43BD-8252-507E10912F07}" srcOrd="0" destOrd="0" presId="urn:microsoft.com/office/officeart/2005/8/layout/vList2"/>
    <dgm:cxn modelId="{00C15F16-5ED6-4150-9EAD-0FF35F23C725}" type="presOf" srcId="{E5EB6CDD-6B9D-4576-A724-DF88CA2A47CF}" destId="{994AF27C-55BC-4A26-A2AF-BCD6F3690596}" srcOrd="0" destOrd="0" presId="urn:microsoft.com/office/officeart/2005/8/layout/vList2"/>
    <dgm:cxn modelId="{B407950F-5453-48D9-9A52-1F2A148A88B3}" srcId="{82C5DE72-8CF2-40AB-8B49-8819A50992BB}" destId="{5FEA3695-4CF2-48C9-AD8A-298CB9951B18}" srcOrd="2" destOrd="0" parTransId="{2091B540-8325-4A62-A1A9-8889C33768C7}" sibTransId="{AC70088E-DBB4-44BC-98DA-B383B196B3DD}"/>
    <dgm:cxn modelId="{09FB52A0-A348-40E4-837F-B56A293DEF8B}" srcId="{82C5DE72-8CF2-40AB-8B49-8819A50992BB}" destId="{2C284622-284F-4C02-9346-79F82CDAD8A3}" srcOrd="7" destOrd="0" parTransId="{4E65F905-12BC-4A82-BAB3-BEEB1D493BCC}" sibTransId="{6E2C6F92-D5A3-42CC-9059-C2223F9BA4C3}"/>
    <dgm:cxn modelId="{4B944F5B-8DF0-4477-B669-CAA6AC051E9B}" srcId="{82C5DE72-8CF2-40AB-8B49-8819A50992BB}" destId="{CF1BDD36-F96E-442F-8E94-60605E34B451}" srcOrd="11" destOrd="0" parTransId="{F09990E6-9436-49D5-B321-E2D118C2606E}" sibTransId="{237C6A48-8BA6-4D9E-ABCA-F3B04DE754CF}"/>
    <dgm:cxn modelId="{73A32CAA-3495-4EAE-85F9-7DA9A9D0EC53}" type="presOf" srcId="{FC8CA112-777F-4E6B-B496-91C28EA6A61F}" destId="{2829BC5F-EA40-42D8-9AF1-E30F903ECE88}" srcOrd="0" destOrd="0" presId="urn:microsoft.com/office/officeart/2005/8/layout/vList2"/>
    <dgm:cxn modelId="{CD307DA9-84C2-4418-944E-33328E3FEE53}" type="presOf" srcId="{4A5A53D2-187E-44D7-A580-D8862EFC643B}" destId="{21576BBF-913E-4FB0-B684-90CD79961D76}" srcOrd="0" destOrd="0" presId="urn:microsoft.com/office/officeart/2005/8/layout/vList2"/>
    <dgm:cxn modelId="{137D5147-93E2-4685-BB9C-054AADE99E8C}" srcId="{82C5DE72-8CF2-40AB-8B49-8819A50992BB}" destId="{545D899E-2DE4-459A-BF7D-C99EDBE05EFD}" srcOrd="0" destOrd="0" parTransId="{64C76799-0A05-44C3-83D6-7BAAE8239C54}" sibTransId="{5C3EB513-05CD-4A95-9BE1-B27258B08473}"/>
    <dgm:cxn modelId="{C4012C8F-9A84-4432-BFCA-A4E456D5D14E}" type="presOf" srcId="{81EEA0B7-5308-4A8C-AC07-9C11DF8A8FB0}" destId="{20A573E5-FD00-4136-9530-9F89C877D72D}" srcOrd="0" destOrd="0" presId="urn:microsoft.com/office/officeart/2005/8/layout/vList2"/>
    <dgm:cxn modelId="{F4C512EA-AFA8-434E-AC7A-A8567FF4E5BF}" type="presOf" srcId="{863A0276-666E-43AE-AB5A-B670F054A8F6}" destId="{E1B80988-47AF-4215-B9ED-688192CA8684}" srcOrd="0" destOrd="0" presId="urn:microsoft.com/office/officeart/2005/8/layout/vList2"/>
    <dgm:cxn modelId="{D88CED90-1C37-432C-AB3D-69B78EE51579}" type="presOf" srcId="{F632D0CA-476C-41D6-A9A7-A2E1B18D437E}" destId="{5260E10D-288E-400A-B7E5-4F9B05E546CD}" srcOrd="0" destOrd="0" presId="urn:microsoft.com/office/officeart/2005/8/layout/vList2"/>
    <dgm:cxn modelId="{CB79536F-39FF-4D33-BEC6-B012BA729DA7}" srcId="{82C5DE72-8CF2-40AB-8B49-8819A50992BB}" destId="{E5EB6CDD-6B9D-4576-A724-DF88CA2A47CF}" srcOrd="4" destOrd="0" parTransId="{9DBACF1E-70D9-4902-B564-A2771737BA1B}" sibTransId="{AF9033F7-6585-40B5-9EFB-EB7E9529F03A}"/>
    <dgm:cxn modelId="{862629CD-6114-4145-9C89-B96C2CAC7436}" srcId="{82C5DE72-8CF2-40AB-8B49-8819A50992BB}" destId="{71B63F15-AE19-43F2-893A-6E58085B5D83}" srcOrd="1" destOrd="0" parTransId="{4131A312-5CE8-4F59-A1E8-4A83D7979C22}" sibTransId="{EA63E1AE-A791-46D9-8D0D-27AC6CDD92F8}"/>
    <dgm:cxn modelId="{915301CA-79CC-4266-8289-203F449516C4}" srcId="{82C5DE72-8CF2-40AB-8B49-8819A50992BB}" destId="{FC8CA112-777F-4E6B-B496-91C28EA6A61F}" srcOrd="12" destOrd="0" parTransId="{3782689E-73E3-430E-A5D1-82E89BB4D51D}" sibTransId="{8D413136-2033-44B1-AC22-C0B8CA08506B}"/>
    <dgm:cxn modelId="{ED4D17F0-7506-4E58-A892-CB3F70B45FD9}" srcId="{82C5DE72-8CF2-40AB-8B49-8819A50992BB}" destId="{7BE28460-3EF8-4427-A008-FEBA283FDDDF}" srcOrd="15" destOrd="0" parTransId="{1D08A27B-7DD3-4027-BAEF-29222B499EC9}" sibTransId="{91964FDC-70B0-4F25-BA95-E01F9B7BB859}"/>
    <dgm:cxn modelId="{72620C98-6809-4FCE-A444-075C36F6215D}" srcId="{82C5DE72-8CF2-40AB-8B49-8819A50992BB}" destId="{F632D0CA-476C-41D6-A9A7-A2E1B18D437E}" srcOrd="13" destOrd="0" parTransId="{20418230-7026-4B44-AB7D-B78C25AC0E8B}" sibTransId="{B97B84D1-8351-43CB-80A9-422DD414F087}"/>
    <dgm:cxn modelId="{E008E4DA-3A25-49BA-8E50-D38316AE7625}" srcId="{82C5DE72-8CF2-40AB-8B49-8819A50992BB}" destId="{4A5A53D2-187E-44D7-A580-D8862EFC643B}" srcOrd="10" destOrd="0" parTransId="{E157B97E-7BC3-47DA-8BE0-C9A60FC78A17}" sibTransId="{B39AC807-7888-43EC-86E2-350C4142E441}"/>
    <dgm:cxn modelId="{0F1AF6F9-376E-4412-B16E-53A45A8FD743}" type="presOf" srcId="{71B63F15-AE19-43F2-893A-6E58085B5D83}" destId="{028A2227-DCFD-4275-A343-45E37F2FABF9}" srcOrd="0" destOrd="0" presId="urn:microsoft.com/office/officeart/2005/8/layout/vList2"/>
    <dgm:cxn modelId="{9C89DD4A-4F1A-474E-9D42-BCFE4BA8BA8C}" srcId="{82C5DE72-8CF2-40AB-8B49-8819A50992BB}" destId="{81EEA0B7-5308-4A8C-AC07-9C11DF8A8FB0}" srcOrd="5" destOrd="0" parTransId="{79490811-8EF4-4982-A01E-4D38C6AD4608}" sibTransId="{0C64F29A-FBF7-4E38-9DB8-B87E5D4A36B4}"/>
    <dgm:cxn modelId="{8525A748-9769-4C3E-89A8-ABC6FB58AD08}" srcId="{82C5DE72-8CF2-40AB-8B49-8819A50992BB}" destId="{AA63660C-481E-4D20-98ED-5FFE42C4F00B}" srcOrd="14" destOrd="0" parTransId="{887FE4B2-8A30-4DA9-B74A-59070D415D80}" sibTransId="{E60DC59E-C6D6-4945-9539-67C35043DB15}"/>
    <dgm:cxn modelId="{7F5D6945-2208-4ACE-9A54-87D738D1008D}" type="presOf" srcId="{CF1BDD36-F96E-442F-8E94-60605E34B451}" destId="{E1E5E6E5-5A0C-4908-A926-2D69D5E831A8}" srcOrd="0" destOrd="0" presId="urn:microsoft.com/office/officeart/2005/8/layout/vList2"/>
    <dgm:cxn modelId="{9C448A1A-43F0-4F0C-B22F-405AE8C9496B}" type="presOf" srcId="{7BE28460-3EF8-4427-A008-FEBA283FDDDF}" destId="{FD0EF713-F35B-43F6-8D17-3A64617E2254}" srcOrd="0" destOrd="0" presId="urn:microsoft.com/office/officeart/2005/8/layout/vList2"/>
    <dgm:cxn modelId="{BA9D942D-3D0C-4559-8C41-8570E4EBA1DD}" type="presOf" srcId="{AA63660C-481E-4D20-98ED-5FFE42C4F00B}" destId="{A7C74100-3CFB-4D4C-B899-E56D018584E5}" srcOrd="0" destOrd="0" presId="urn:microsoft.com/office/officeart/2005/8/layout/vList2"/>
    <dgm:cxn modelId="{83BACCA1-C81A-42AB-A915-803672C272A3}" type="presOf" srcId="{545D899E-2DE4-459A-BF7D-C99EDBE05EFD}" destId="{70E14685-D10B-4B29-91AB-C6FC175B31EC}" srcOrd="0" destOrd="0" presId="urn:microsoft.com/office/officeart/2005/8/layout/vList2"/>
    <dgm:cxn modelId="{544D5839-38A4-43F4-BCB8-286585773D2C}" type="presOf" srcId="{5FEA3695-4CF2-48C9-AD8A-298CB9951B18}" destId="{35B138CB-8D65-4F13-9754-45444C5F6BEB}" srcOrd="0" destOrd="0" presId="urn:microsoft.com/office/officeart/2005/8/layout/vList2"/>
    <dgm:cxn modelId="{B811775D-0A06-4B9F-953D-F6DB67B5CE1C}" type="presOf" srcId="{28CDBB61-D44E-4884-B3AA-32BAC75D4D8D}" destId="{C5B859C0-9F3E-4EDF-8AC0-C702E8745B2C}" srcOrd="0" destOrd="0" presId="urn:microsoft.com/office/officeart/2005/8/layout/vList2"/>
    <dgm:cxn modelId="{4F42F7E5-178F-488C-8693-35EB0C489120}" srcId="{82C5DE72-8CF2-40AB-8B49-8819A50992BB}" destId="{28CDBB61-D44E-4884-B3AA-32BAC75D4D8D}" srcOrd="6" destOrd="0" parTransId="{8B0D31B5-AFBB-498C-A65F-20270FC5F867}" sibTransId="{DE158C45-D1C0-41CE-B518-DF4B0D6D8473}"/>
    <dgm:cxn modelId="{B4D577E5-3D80-4C9B-B94D-86059E2A8AF7}" srcId="{82C5DE72-8CF2-40AB-8B49-8819A50992BB}" destId="{A13F68E7-B48C-4E54-A881-0AEE1E71F24F}" srcOrd="3" destOrd="0" parTransId="{3642BB7A-4FEE-4DBA-8D9E-614CF1B325E6}" sibTransId="{6165C657-E9FE-4126-AEB5-0E0758BA4C3B}"/>
    <dgm:cxn modelId="{2FACD6E0-93A3-48ED-8D5F-1B09FE2AD2E4}" type="presOf" srcId="{BF68A165-2F8C-43DF-96EA-FAFB1B188E8D}" destId="{2FF9D61E-F6AE-463C-9CCE-4E97C29EADE9}" srcOrd="0" destOrd="0" presId="urn:microsoft.com/office/officeart/2005/8/layout/vList2"/>
    <dgm:cxn modelId="{3E75BCA6-F104-4208-8BE4-DE2A5F868591}" type="presOf" srcId="{82C5DE72-8CF2-40AB-8B49-8819A50992BB}" destId="{443DC345-68A1-4FC9-BEE8-5241307C7B9E}" srcOrd="0" destOrd="0" presId="urn:microsoft.com/office/officeart/2005/8/layout/vList2"/>
    <dgm:cxn modelId="{CA8B8247-005C-442A-B0D0-AE7EDB5EF46E}" type="presParOf" srcId="{443DC345-68A1-4FC9-BEE8-5241307C7B9E}" destId="{70E14685-D10B-4B29-91AB-C6FC175B31EC}" srcOrd="0" destOrd="0" presId="urn:microsoft.com/office/officeart/2005/8/layout/vList2"/>
    <dgm:cxn modelId="{E82BECED-7700-45F2-B9BE-97382DFEE863}" type="presParOf" srcId="{443DC345-68A1-4FC9-BEE8-5241307C7B9E}" destId="{E6C41E69-B282-4DF0-A590-7D43844113EB}" srcOrd="1" destOrd="0" presId="urn:microsoft.com/office/officeart/2005/8/layout/vList2"/>
    <dgm:cxn modelId="{5AC4F907-198B-45D9-9A3B-16631FE44571}" type="presParOf" srcId="{443DC345-68A1-4FC9-BEE8-5241307C7B9E}" destId="{028A2227-DCFD-4275-A343-45E37F2FABF9}" srcOrd="2" destOrd="0" presId="urn:microsoft.com/office/officeart/2005/8/layout/vList2"/>
    <dgm:cxn modelId="{0B41D2CE-D081-418E-9E51-F25DF76B7C7F}" type="presParOf" srcId="{443DC345-68A1-4FC9-BEE8-5241307C7B9E}" destId="{C587E682-B2EF-47E9-912C-7C3E3152A44F}" srcOrd="3" destOrd="0" presId="urn:microsoft.com/office/officeart/2005/8/layout/vList2"/>
    <dgm:cxn modelId="{7DAC0CBE-68AA-41FB-BC1C-028C5D792DAE}" type="presParOf" srcId="{443DC345-68A1-4FC9-BEE8-5241307C7B9E}" destId="{35B138CB-8D65-4F13-9754-45444C5F6BEB}" srcOrd="4" destOrd="0" presId="urn:microsoft.com/office/officeart/2005/8/layout/vList2"/>
    <dgm:cxn modelId="{A962AA93-06CF-46F2-AFE5-0BE664FB621B}" type="presParOf" srcId="{443DC345-68A1-4FC9-BEE8-5241307C7B9E}" destId="{057B6993-EC4D-46B0-8755-3E37CE06C162}" srcOrd="5" destOrd="0" presId="urn:microsoft.com/office/officeart/2005/8/layout/vList2"/>
    <dgm:cxn modelId="{CBCE2F9F-CAC2-4335-99B4-CCD8B6B29DC1}" type="presParOf" srcId="{443DC345-68A1-4FC9-BEE8-5241307C7B9E}" destId="{603A0AF7-542B-4464-B3D0-BA61688E8443}" srcOrd="6" destOrd="0" presId="urn:microsoft.com/office/officeart/2005/8/layout/vList2"/>
    <dgm:cxn modelId="{D9F3528E-AA02-4AD5-9FC9-AAE627C8BC88}" type="presParOf" srcId="{443DC345-68A1-4FC9-BEE8-5241307C7B9E}" destId="{874B9292-856C-42BB-8D8F-599B141BF9D4}" srcOrd="7" destOrd="0" presId="urn:microsoft.com/office/officeart/2005/8/layout/vList2"/>
    <dgm:cxn modelId="{AD6E8AC7-0BF4-41CD-9AE3-8A00DD8F8D30}" type="presParOf" srcId="{443DC345-68A1-4FC9-BEE8-5241307C7B9E}" destId="{994AF27C-55BC-4A26-A2AF-BCD6F3690596}" srcOrd="8" destOrd="0" presId="urn:microsoft.com/office/officeart/2005/8/layout/vList2"/>
    <dgm:cxn modelId="{79C37E12-7609-40B9-8820-23850C2B3432}" type="presParOf" srcId="{443DC345-68A1-4FC9-BEE8-5241307C7B9E}" destId="{E7C9DB2A-55CE-4444-A491-13B5E6A98130}" srcOrd="9" destOrd="0" presId="urn:microsoft.com/office/officeart/2005/8/layout/vList2"/>
    <dgm:cxn modelId="{49AFD5E1-C1EB-499F-B603-CB47D00476C4}" type="presParOf" srcId="{443DC345-68A1-4FC9-BEE8-5241307C7B9E}" destId="{20A573E5-FD00-4136-9530-9F89C877D72D}" srcOrd="10" destOrd="0" presId="urn:microsoft.com/office/officeart/2005/8/layout/vList2"/>
    <dgm:cxn modelId="{F15EBDAB-1DBA-4816-87A7-A7826EF4E181}" type="presParOf" srcId="{443DC345-68A1-4FC9-BEE8-5241307C7B9E}" destId="{987D1897-0C40-481A-B2E8-0F8BAE3D33FC}" srcOrd="11" destOrd="0" presId="urn:microsoft.com/office/officeart/2005/8/layout/vList2"/>
    <dgm:cxn modelId="{AD534DB4-12A9-44BA-A54C-61302E9C77FC}" type="presParOf" srcId="{443DC345-68A1-4FC9-BEE8-5241307C7B9E}" destId="{C5B859C0-9F3E-4EDF-8AC0-C702E8745B2C}" srcOrd="12" destOrd="0" presId="urn:microsoft.com/office/officeart/2005/8/layout/vList2"/>
    <dgm:cxn modelId="{C1931E0F-084C-42FF-8A30-3C52DF5CC35A}" type="presParOf" srcId="{443DC345-68A1-4FC9-BEE8-5241307C7B9E}" destId="{B687664E-4807-4FBE-B0B3-5855B1A37252}" srcOrd="13" destOrd="0" presId="urn:microsoft.com/office/officeart/2005/8/layout/vList2"/>
    <dgm:cxn modelId="{2AF3144A-4E20-4019-976E-EECDE464A00B}" type="presParOf" srcId="{443DC345-68A1-4FC9-BEE8-5241307C7B9E}" destId="{FE3DA15E-BEF1-43BD-8252-507E10912F07}" srcOrd="14" destOrd="0" presId="urn:microsoft.com/office/officeart/2005/8/layout/vList2"/>
    <dgm:cxn modelId="{6BCE5B29-1890-426D-BB11-6FD437D0D795}" type="presParOf" srcId="{443DC345-68A1-4FC9-BEE8-5241307C7B9E}" destId="{E27FC7BC-3CD8-4DFB-8195-50DEAD173D7F}" srcOrd="15" destOrd="0" presId="urn:microsoft.com/office/officeart/2005/8/layout/vList2"/>
    <dgm:cxn modelId="{6A811CDB-D4F2-4E77-9080-7F80957B30BC}" type="presParOf" srcId="{443DC345-68A1-4FC9-BEE8-5241307C7B9E}" destId="{2FF9D61E-F6AE-463C-9CCE-4E97C29EADE9}" srcOrd="16" destOrd="0" presId="urn:microsoft.com/office/officeart/2005/8/layout/vList2"/>
    <dgm:cxn modelId="{30B854DD-4E58-4AF8-9484-A88471FE0B2D}" type="presParOf" srcId="{443DC345-68A1-4FC9-BEE8-5241307C7B9E}" destId="{CDF5A996-C67E-45BA-B165-EA8613E382B3}" srcOrd="17" destOrd="0" presId="urn:microsoft.com/office/officeart/2005/8/layout/vList2"/>
    <dgm:cxn modelId="{01B5DC8C-CBC8-4D47-87F3-A12C01297BF8}" type="presParOf" srcId="{443DC345-68A1-4FC9-BEE8-5241307C7B9E}" destId="{E1B80988-47AF-4215-B9ED-688192CA8684}" srcOrd="18" destOrd="0" presId="urn:microsoft.com/office/officeart/2005/8/layout/vList2"/>
    <dgm:cxn modelId="{CDA75C3B-577C-44B7-8351-3D4FF0474408}" type="presParOf" srcId="{443DC345-68A1-4FC9-BEE8-5241307C7B9E}" destId="{9A4E627F-F5B8-4930-A6E6-C4B3D7B7A5AA}" srcOrd="19" destOrd="0" presId="urn:microsoft.com/office/officeart/2005/8/layout/vList2"/>
    <dgm:cxn modelId="{965A0FA0-3D7F-446C-A349-FB5A405B96E8}" type="presParOf" srcId="{443DC345-68A1-4FC9-BEE8-5241307C7B9E}" destId="{21576BBF-913E-4FB0-B684-90CD79961D76}" srcOrd="20" destOrd="0" presId="urn:microsoft.com/office/officeart/2005/8/layout/vList2"/>
    <dgm:cxn modelId="{712E93E5-67BF-4D98-9B0B-9E2812D297E7}" type="presParOf" srcId="{443DC345-68A1-4FC9-BEE8-5241307C7B9E}" destId="{E885EE68-AFAC-4193-85FB-E30A939E8D80}" srcOrd="21" destOrd="0" presId="urn:microsoft.com/office/officeart/2005/8/layout/vList2"/>
    <dgm:cxn modelId="{CDEAA514-6E2D-4E44-A81B-ABBA69AC08BE}" type="presParOf" srcId="{443DC345-68A1-4FC9-BEE8-5241307C7B9E}" destId="{E1E5E6E5-5A0C-4908-A926-2D69D5E831A8}" srcOrd="22" destOrd="0" presId="urn:microsoft.com/office/officeart/2005/8/layout/vList2"/>
    <dgm:cxn modelId="{A66CFB0D-4057-4EFD-99E8-574C7C6795ED}" type="presParOf" srcId="{443DC345-68A1-4FC9-BEE8-5241307C7B9E}" destId="{12A67715-35A5-4191-AF02-849E664CAAC1}" srcOrd="23" destOrd="0" presId="urn:microsoft.com/office/officeart/2005/8/layout/vList2"/>
    <dgm:cxn modelId="{413CD8C6-090A-48A8-8DB5-6D96AB26F825}" type="presParOf" srcId="{443DC345-68A1-4FC9-BEE8-5241307C7B9E}" destId="{2829BC5F-EA40-42D8-9AF1-E30F903ECE88}" srcOrd="24" destOrd="0" presId="urn:microsoft.com/office/officeart/2005/8/layout/vList2"/>
    <dgm:cxn modelId="{567C1EE4-2412-4026-B4F2-4D602FBA4A45}" type="presParOf" srcId="{443DC345-68A1-4FC9-BEE8-5241307C7B9E}" destId="{573D8F2C-A6D4-40DE-B5EB-8DA33DDCA927}" srcOrd="25" destOrd="0" presId="urn:microsoft.com/office/officeart/2005/8/layout/vList2"/>
    <dgm:cxn modelId="{40B0E906-5CC6-49D9-910F-C47243EB8452}" type="presParOf" srcId="{443DC345-68A1-4FC9-BEE8-5241307C7B9E}" destId="{5260E10D-288E-400A-B7E5-4F9B05E546CD}" srcOrd="26" destOrd="0" presId="urn:microsoft.com/office/officeart/2005/8/layout/vList2"/>
    <dgm:cxn modelId="{801558E6-EB42-4DB3-8706-768B1F5A91D4}" type="presParOf" srcId="{443DC345-68A1-4FC9-BEE8-5241307C7B9E}" destId="{F22CB976-CC51-477D-84DE-F5E6D56E028D}" srcOrd="27" destOrd="0" presId="urn:microsoft.com/office/officeart/2005/8/layout/vList2"/>
    <dgm:cxn modelId="{8E205705-6DEB-4EAD-B7A6-28EEED07553E}" type="presParOf" srcId="{443DC345-68A1-4FC9-BEE8-5241307C7B9E}" destId="{A7C74100-3CFB-4D4C-B899-E56D018584E5}" srcOrd="28" destOrd="0" presId="urn:microsoft.com/office/officeart/2005/8/layout/vList2"/>
    <dgm:cxn modelId="{89ACA58C-6D8A-4B26-9790-DB04D6CA84DB}" type="presParOf" srcId="{443DC345-68A1-4FC9-BEE8-5241307C7B9E}" destId="{89C2FAD9-CE96-478A-9F11-7997EE7B0E8C}" srcOrd="29" destOrd="0" presId="urn:microsoft.com/office/officeart/2005/8/layout/vList2"/>
    <dgm:cxn modelId="{05180FA1-D3F1-43CC-9709-5C89548528F6}" type="presParOf" srcId="{443DC345-68A1-4FC9-BEE8-5241307C7B9E}" destId="{FD0EF713-F35B-43F6-8D17-3A64617E2254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144CDB-22C1-4337-9F95-C3A522A707D1}">
      <dsp:nvSpPr>
        <dsp:cNvPr id="0" name=""/>
        <dsp:cNvSpPr/>
      </dsp:nvSpPr>
      <dsp:spPr>
        <a:xfrm>
          <a:off x="4153" y="297546"/>
          <a:ext cx="2124745" cy="31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/>
            <a:t>Порески приходи</a:t>
          </a:r>
          <a:endParaRPr lang="en-US" sz="1600" b="1" kern="1200" dirty="0"/>
        </a:p>
      </dsp:txBody>
      <dsp:txXfrm>
        <a:off x="4153" y="297546"/>
        <a:ext cx="2124745" cy="316800"/>
      </dsp:txXfrm>
    </dsp:sp>
    <dsp:sp modelId="{02385D1D-92EB-445D-B736-940004751C79}">
      <dsp:nvSpPr>
        <dsp:cNvPr id="0" name=""/>
        <dsp:cNvSpPr/>
      </dsp:nvSpPr>
      <dsp:spPr>
        <a:xfrm>
          <a:off x="2128898" y="203496"/>
          <a:ext cx="424949" cy="5049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6658A-32E0-42C7-B82A-240BF45CF27D}">
      <dsp:nvSpPr>
        <dsp:cNvPr id="0" name=""/>
        <dsp:cNvSpPr/>
      </dsp:nvSpPr>
      <dsp:spPr>
        <a:xfrm>
          <a:off x="2723827" y="203496"/>
          <a:ext cx="5779306" cy="5049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altLang="en-US" sz="1400" kern="1200" dirty="0">
              <a:latin typeface="Calibri" panose="020F0502020204030204" pitchFamily="34" charset="0"/>
            </a:rPr>
            <a:t>Врста јавних прихода који се прикупљају обавезним плаћањима пореских обвезника без обавезе извршења специјалне услуге заузврат</a:t>
          </a:r>
          <a:endParaRPr lang="en-US" sz="1400" kern="1200" dirty="0"/>
        </a:p>
      </dsp:txBody>
      <dsp:txXfrm>
        <a:off x="2723827" y="203496"/>
        <a:ext cx="5779306" cy="504900"/>
      </dsp:txXfrm>
    </dsp:sp>
    <dsp:sp modelId="{F40D94EA-52E0-4740-A924-EAF350BDF213}">
      <dsp:nvSpPr>
        <dsp:cNvPr id="0" name=""/>
        <dsp:cNvSpPr/>
      </dsp:nvSpPr>
      <dsp:spPr>
        <a:xfrm>
          <a:off x="4153" y="1150240"/>
          <a:ext cx="2124745" cy="53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/>
            <a:t>Донације и трансфери</a:t>
          </a:r>
          <a:endParaRPr lang="en-US" sz="1600" b="1" kern="1200" dirty="0"/>
        </a:p>
      </dsp:txBody>
      <dsp:txXfrm>
        <a:off x="4153" y="1150240"/>
        <a:ext cx="2124745" cy="534600"/>
      </dsp:txXfrm>
    </dsp:sp>
    <dsp:sp modelId="{0E930D30-96BC-4D43-B65A-EE88C46DBE48}">
      <dsp:nvSpPr>
        <dsp:cNvPr id="0" name=""/>
        <dsp:cNvSpPr/>
      </dsp:nvSpPr>
      <dsp:spPr>
        <a:xfrm>
          <a:off x="2128898" y="765996"/>
          <a:ext cx="424949" cy="130308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A9D27-2D60-4BA7-98A9-E18E57FDB6CB}">
      <dsp:nvSpPr>
        <dsp:cNvPr id="0" name=""/>
        <dsp:cNvSpPr/>
      </dsp:nvSpPr>
      <dsp:spPr>
        <a:xfrm>
          <a:off x="2723827" y="765996"/>
          <a:ext cx="5779306" cy="130308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CS" sz="1400" b="1" i="1" kern="1200" dirty="0"/>
            <a:t>Донације</a:t>
          </a:r>
          <a:r>
            <a:rPr lang="sr-Cyrl-CS" sz="1400" b="1" kern="1200" dirty="0"/>
            <a:t> </a:t>
          </a:r>
          <a:r>
            <a:rPr lang="sr-Cyrl-CS" sz="1400" kern="1200" dirty="0"/>
            <a:t>се добијају од домаћих и међународних донатора и организација за различите пројекте. </a:t>
          </a:r>
          <a:r>
            <a:rPr lang="sr-Cyrl-RS" altLang="en-US" sz="1400" kern="1200" dirty="0">
              <a:latin typeface="Calibri" panose="020F0502020204030204" pitchFamily="34" charset="0"/>
            </a:rPr>
            <a:t>Трансфери п</a:t>
          </a:r>
          <a:r>
            <a:rPr lang="ru-RU" altLang="en-US" sz="1400" kern="1200" dirty="0">
              <a:latin typeface="Calibri" panose="020F0502020204030204" pitchFamily="34" charset="0"/>
            </a:rPr>
            <a:t>одразумевају пренос средстава од нивоа Републике Србије општинском нивоу власти. М</a:t>
          </a:r>
          <a:r>
            <a:rPr lang="sr-Cyrl-RS" altLang="en-US" sz="1400" kern="1200" dirty="0">
              <a:latin typeface="Calibri" panose="020F0502020204030204" pitchFamily="34" charset="0"/>
            </a:rPr>
            <a:t>огу бити </a:t>
          </a:r>
          <a:r>
            <a:rPr lang="sr-Cyrl-RS" altLang="en-US" sz="1400" b="1" kern="1200" dirty="0">
              <a:latin typeface="Calibri" panose="020F0502020204030204" pitchFamily="34" charset="0"/>
            </a:rPr>
            <a:t>наменски (</a:t>
          </a:r>
          <a:r>
            <a:rPr lang="sr-Cyrl-RS" altLang="en-US" sz="1400" kern="1200" dirty="0">
              <a:latin typeface="Calibri" panose="020F0502020204030204" pitchFamily="34" charset="0"/>
            </a:rPr>
            <a:t>за тачно утврђене намене) или </a:t>
          </a:r>
          <a:r>
            <a:rPr lang="sr-Cyrl-RS" altLang="en-US" sz="1400" b="1" kern="1200" dirty="0">
              <a:latin typeface="Calibri" panose="020F0502020204030204" pitchFamily="34" charset="0"/>
            </a:rPr>
            <a:t>ненаменски (</a:t>
          </a:r>
          <a:r>
            <a:rPr lang="sr-Cyrl-RS" altLang="en-US" sz="1400" kern="1200" dirty="0">
              <a:latin typeface="Calibri" panose="020F0502020204030204" pitchFamily="34" charset="0"/>
            </a:rPr>
            <a:t>није им унапред утврђена намена те се могу у складу са законом користити за било које сврхе)</a:t>
          </a:r>
          <a:r>
            <a:rPr lang="sr-Latn-RS" altLang="en-US" sz="1400" kern="1200" dirty="0">
              <a:latin typeface="Calibri" panose="020F0502020204030204" pitchFamily="34" charset="0"/>
            </a:rPr>
            <a:t> </a:t>
          </a:r>
          <a:r>
            <a:rPr lang="sr-Cyrl-RS" altLang="en-US" sz="1400" kern="1200" dirty="0">
              <a:latin typeface="Calibri" panose="020F0502020204030204" pitchFamily="34" charset="0"/>
            </a:rPr>
            <a:t>.</a:t>
          </a:r>
          <a:endParaRPr lang="en-US" sz="1400" kern="1200" dirty="0"/>
        </a:p>
      </dsp:txBody>
      <dsp:txXfrm>
        <a:off x="2723827" y="765996"/>
        <a:ext cx="5779306" cy="1303087"/>
      </dsp:txXfrm>
    </dsp:sp>
    <dsp:sp modelId="{CCB8139E-CA19-491D-9FCD-6BF28923C725}">
      <dsp:nvSpPr>
        <dsp:cNvPr id="0" name=""/>
        <dsp:cNvSpPr/>
      </dsp:nvSpPr>
      <dsp:spPr>
        <a:xfrm>
          <a:off x="4153" y="2314784"/>
          <a:ext cx="2124745" cy="31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/>
            <a:t>Непорески приходи</a:t>
          </a:r>
          <a:endParaRPr lang="en-US" sz="1600" b="1" kern="1200" dirty="0"/>
        </a:p>
      </dsp:txBody>
      <dsp:txXfrm>
        <a:off x="4153" y="2314784"/>
        <a:ext cx="2124745" cy="316800"/>
      </dsp:txXfrm>
    </dsp:sp>
    <dsp:sp modelId="{14D1633C-A097-4A5A-8269-B04E98857E56}">
      <dsp:nvSpPr>
        <dsp:cNvPr id="0" name=""/>
        <dsp:cNvSpPr/>
      </dsp:nvSpPr>
      <dsp:spPr>
        <a:xfrm>
          <a:off x="2128898" y="2126684"/>
          <a:ext cx="424949" cy="693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D7BD8-195B-4FA4-9414-4F4C582F5570}">
      <dsp:nvSpPr>
        <dsp:cNvPr id="0" name=""/>
        <dsp:cNvSpPr/>
      </dsp:nvSpPr>
      <dsp:spPr>
        <a:xfrm>
          <a:off x="2723827" y="2126684"/>
          <a:ext cx="5779306" cy="69300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altLang="en-US" sz="1400" kern="1200" dirty="0">
              <a:latin typeface="Calibri" panose="020F0502020204030204" pitchFamily="34" charset="0"/>
            </a:rPr>
            <a:t>Врста јавних прихода који се наплаћују за коришћење јавних добара (накнаде), пружање јавних услуга (таксе) или због  коршења уговорних или законских одредби (казне и пенали)</a:t>
          </a:r>
          <a:endParaRPr lang="en-US" sz="1400" kern="1200" dirty="0"/>
        </a:p>
      </dsp:txBody>
      <dsp:txXfrm>
        <a:off x="2723827" y="2126684"/>
        <a:ext cx="5779306" cy="693000"/>
      </dsp:txXfrm>
    </dsp:sp>
    <dsp:sp modelId="{9312B733-3AEB-49F6-8245-08553BA2949B}">
      <dsp:nvSpPr>
        <dsp:cNvPr id="0" name=""/>
        <dsp:cNvSpPr/>
      </dsp:nvSpPr>
      <dsp:spPr>
        <a:xfrm>
          <a:off x="4153" y="2877284"/>
          <a:ext cx="2124745" cy="75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/>
            <a:t>Примања од продаје нефинансијске имовине</a:t>
          </a:r>
          <a:endParaRPr lang="en-US" sz="1600" b="1" kern="1200" dirty="0"/>
        </a:p>
      </dsp:txBody>
      <dsp:txXfrm>
        <a:off x="4153" y="2877284"/>
        <a:ext cx="2124745" cy="752400"/>
      </dsp:txXfrm>
    </dsp:sp>
    <dsp:sp modelId="{435AB433-2559-485A-A03D-C32F36288071}">
      <dsp:nvSpPr>
        <dsp:cNvPr id="0" name=""/>
        <dsp:cNvSpPr/>
      </dsp:nvSpPr>
      <dsp:spPr>
        <a:xfrm>
          <a:off x="2128898" y="2877284"/>
          <a:ext cx="424949" cy="7524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3D59A-7FEC-486D-89C4-D28135F6121C}">
      <dsp:nvSpPr>
        <dsp:cNvPr id="0" name=""/>
        <dsp:cNvSpPr/>
      </dsp:nvSpPr>
      <dsp:spPr>
        <a:xfrm>
          <a:off x="2723827" y="2877284"/>
          <a:ext cx="5779306" cy="75240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kern="1200" dirty="0">
              <a:solidFill>
                <a:schemeClr val="accent1">
                  <a:lumMod val="40000"/>
                  <a:lumOff val="60000"/>
                </a:schemeClr>
              </a:solidFill>
            </a:rPr>
            <a:t>Ова примања се остварују продајом непокретности и покретних ствари у власништву града.</a:t>
          </a:r>
          <a:endParaRPr lang="en-US" sz="1400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2723827" y="2877284"/>
        <a:ext cx="5779306" cy="752400"/>
      </dsp:txXfrm>
    </dsp:sp>
    <dsp:sp modelId="{EFAACCF6-3A6A-4536-89B0-F0A7C44F6BE1}">
      <dsp:nvSpPr>
        <dsp:cNvPr id="0" name=""/>
        <dsp:cNvSpPr/>
      </dsp:nvSpPr>
      <dsp:spPr>
        <a:xfrm>
          <a:off x="4153" y="3749159"/>
          <a:ext cx="2124745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/>
            <a:t>Примања од задуживања и  продаје финансијске имовине</a:t>
          </a:r>
          <a:endParaRPr lang="en-US" sz="1600" b="1" kern="1200" dirty="0"/>
        </a:p>
      </dsp:txBody>
      <dsp:txXfrm>
        <a:off x="4153" y="3749159"/>
        <a:ext cx="2124745" cy="990000"/>
      </dsp:txXfrm>
    </dsp:sp>
    <dsp:sp modelId="{6497CA82-45EE-4BD1-AEB4-CC3961FBFB74}">
      <dsp:nvSpPr>
        <dsp:cNvPr id="0" name=""/>
        <dsp:cNvSpPr/>
      </dsp:nvSpPr>
      <dsp:spPr>
        <a:xfrm>
          <a:off x="2128898" y="3687284"/>
          <a:ext cx="424949" cy="11137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5939C-6B40-4C32-897A-4A6DC3E71E5B}">
      <dsp:nvSpPr>
        <dsp:cNvPr id="0" name=""/>
        <dsp:cNvSpPr/>
      </dsp:nvSpPr>
      <dsp:spPr>
        <a:xfrm>
          <a:off x="2723827" y="3687284"/>
          <a:ext cx="5779306" cy="111375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b="0" i="0" kern="1200" dirty="0"/>
            <a:t>Примања од задуживања представљају приливе по основу примања од задуживања код пословних банака у земљи у корист нивоа градова. Примања од продаје финансијске имовине  представљају приливе по основу продаје домаћих акција и осталог капитала у корист нивоа градова</a:t>
          </a:r>
          <a:endParaRPr lang="en-US" sz="1400" kern="1200" dirty="0"/>
        </a:p>
      </dsp:txBody>
      <dsp:txXfrm>
        <a:off x="2723827" y="3687284"/>
        <a:ext cx="5779306" cy="1113750"/>
      </dsp:txXfrm>
    </dsp:sp>
    <dsp:sp modelId="{939B76D1-BB33-4E50-9ECD-839FB5787B95}">
      <dsp:nvSpPr>
        <dsp:cNvPr id="0" name=""/>
        <dsp:cNvSpPr/>
      </dsp:nvSpPr>
      <dsp:spPr>
        <a:xfrm>
          <a:off x="4153" y="4858634"/>
          <a:ext cx="2124745" cy="53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b="1" kern="1200" dirty="0"/>
            <a:t>Пренета средства из ранијих година</a:t>
          </a:r>
          <a:endParaRPr lang="en-US" sz="1600" b="1" kern="1200" dirty="0"/>
        </a:p>
      </dsp:txBody>
      <dsp:txXfrm>
        <a:off x="4153" y="4858634"/>
        <a:ext cx="2124745" cy="534600"/>
      </dsp:txXfrm>
    </dsp:sp>
    <dsp:sp modelId="{7845F59F-6101-48DE-ABCC-EC5351843F5B}">
      <dsp:nvSpPr>
        <dsp:cNvPr id="0" name=""/>
        <dsp:cNvSpPr/>
      </dsp:nvSpPr>
      <dsp:spPr>
        <a:xfrm>
          <a:off x="2128898" y="4858634"/>
          <a:ext cx="424949" cy="5346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D6F8D-5103-4DCA-8971-053A6B7A987B}">
      <dsp:nvSpPr>
        <dsp:cNvPr id="0" name=""/>
        <dsp:cNvSpPr/>
      </dsp:nvSpPr>
      <dsp:spPr>
        <a:xfrm>
          <a:off x="2723827" y="4858634"/>
          <a:ext cx="5779306" cy="5346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altLang="en-US" sz="1400" kern="1200" dirty="0"/>
            <a:t> Представљају вишак прихода буџета града који нису потрошени у претходној  буџетској години</a:t>
          </a:r>
          <a:endParaRPr lang="en-US" sz="1400" kern="1200" dirty="0"/>
        </a:p>
      </dsp:txBody>
      <dsp:txXfrm>
        <a:off x="2723827" y="4858634"/>
        <a:ext cx="5779306" cy="534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40F709-AB07-42B9-B8EB-1B2E8746EE72}">
      <dsp:nvSpPr>
        <dsp:cNvPr id="0" name=""/>
        <dsp:cNvSpPr/>
      </dsp:nvSpPr>
      <dsp:spPr>
        <a:xfrm>
          <a:off x="2928081" y="1099281"/>
          <a:ext cx="2738561" cy="27385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Укупно </a:t>
          </a:r>
          <a:r>
            <a:rPr lang="sr-Cyrl-RS" sz="1200" kern="1200" dirty="0" smtClean="0"/>
            <a:t>остварени </a:t>
          </a:r>
          <a:r>
            <a:rPr lang="sr-Cyrl-RS" sz="1200" kern="1200" dirty="0"/>
            <a:t>буџетски приходи и примања </a:t>
          </a:r>
          <a:r>
            <a:rPr lang="sr-Cyrl-RS" sz="1200" kern="1200" dirty="0" smtClean="0">
              <a:solidFill>
                <a:srgbClr val="FF0000"/>
              </a:solidFill>
            </a:rPr>
            <a:t>1.388.632.841,38</a:t>
          </a:r>
          <a:r>
            <a:rPr lang="sr-Cyrl-RS" sz="1200" kern="1200" dirty="0" smtClean="0"/>
            <a:t> </a:t>
          </a:r>
          <a:r>
            <a:rPr lang="sr-Cyrl-RS" sz="1200" kern="1200" dirty="0"/>
            <a:t>динара</a:t>
          </a:r>
          <a:endParaRPr lang="sr-Latn-RS" sz="1200" kern="1200" dirty="0"/>
        </a:p>
      </dsp:txBody>
      <dsp:txXfrm>
        <a:off x="2928081" y="1099281"/>
        <a:ext cx="2738561" cy="2738561"/>
      </dsp:txXfrm>
    </dsp:sp>
    <dsp:sp modelId="{1E48DC28-EBDC-4BE0-9094-D51E4D1A8576}">
      <dsp:nvSpPr>
        <dsp:cNvPr id="0" name=""/>
        <dsp:cNvSpPr/>
      </dsp:nvSpPr>
      <dsp:spPr>
        <a:xfrm>
          <a:off x="3612722" y="488"/>
          <a:ext cx="1369280" cy="136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Приходи од </a:t>
          </a:r>
          <a:r>
            <a:rPr lang="sr-Cyrl-RS" sz="1100" kern="1200" dirty="0" smtClean="0"/>
            <a:t>пореза 487.653.759,94динара</a:t>
          </a:r>
          <a:endParaRPr lang="sr-Latn-RS" sz="1100" kern="1200" dirty="0"/>
        </a:p>
      </dsp:txBody>
      <dsp:txXfrm>
        <a:off x="3612722" y="488"/>
        <a:ext cx="1369280" cy="1369280"/>
      </dsp:txXfrm>
    </dsp:sp>
    <dsp:sp modelId="{EB89CB60-213E-431F-B611-84321B4647B1}">
      <dsp:nvSpPr>
        <dsp:cNvPr id="0" name=""/>
        <dsp:cNvSpPr/>
      </dsp:nvSpPr>
      <dsp:spPr>
        <a:xfrm>
          <a:off x="5157220" y="892205"/>
          <a:ext cx="1369280" cy="136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Дотације и трансфери </a:t>
          </a:r>
          <a:r>
            <a:rPr lang="sr-Cyrl-RS" sz="1200" kern="1200" dirty="0" smtClean="0">
              <a:solidFill>
                <a:schemeClr val="tx1"/>
              </a:solidFill>
            </a:rPr>
            <a:t>345.262.729,1</a:t>
          </a:r>
          <a:r>
            <a:rPr lang="sr-Cyrl-RS" sz="1200" kern="1200" dirty="0" smtClean="0"/>
            <a:t>динара</a:t>
          </a:r>
          <a:endParaRPr lang="sr-Latn-RS" sz="1200" kern="1200" dirty="0"/>
        </a:p>
      </dsp:txBody>
      <dsp:txXfrm>
        <a:off x="5157220" y="892205"/>
        <a:ext cx="1369280" cy="1369280"/>
      </dsp:txXfrm>
    </dsp:sp>
    <dsp:sp modelId="{5E756D5E-9AFF-4693-AE03-CDC062CA5968}">
      <dsp:nvSpPr>
        <dsp:cNvPr id="0" name=""/>
        <dsp:cNvSpPr/>
      </dsp:nvSpPr>
      <dsp:spPr>
        <a:xfrm>
          <a:off x="5157220" y="2675638"/>
          <a:ext cx="1369280" cy="136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Други приходи </a:t>
          </a:r>
          <a:r>
            <a:rPr lang="sr-Cyrl-RS" sz="1200" kern="1200" dirty="0" smtClean="0">
              <a:solidFill>
                <a:schemeClr val="tx1"/>
              </a:solidFill>
            </a:rPr>
            <a:t>52.297.569,22</a:t>
          </a:r>
          <a:r>
            <a:rPr lang="sr-Cyrl-RS" sz="1200" kern="1200" dirty="0" smtClean="0">
              <a:solidFill>
                <a:srgbClr val="FF0000"/>
              </a:solidFill>
            </a:rPr>
            <a:t> </a:t>
          </a:r>
          <a:r>
            <a:rPr lang="sr-Cyrl-RS" sz="1200" kern="1200" dirty="0"/>
            <a:t>динара</a:t>
          </a:r>
          <a:endParaRPr lang="sr-Latn-RS" sz="1200" kern="1200" dirty="0"/>
        </a:p>
      </dsp:txBody>
      <dsp:txXfrm>
        <a:off x="5157220" y="2675638"/>
        <a:ext cx="1369280" cy="1369280"/>
      </dsp:txXfrm>
    </dsp:sp>
    <dsp:sp modelId="{6E2D8596-3A8B-4B87-841E-D772DEAFF40C}">
      <dsp:nvSpPr>
        <dsp:cNvPr id="0" name=""/>
        <dsp:cNvSpPr/>
      </dsp:nvSpPr>
      <dsp:spPr>
        <a:xfrm>
          <a:off x="3612722" y="3567355"/>
          <a:ext cx="1369280" cy="136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Примања од продаје нефинансијеске </a:t>
          </a:r>
          <a:r>
            <a:rPr lang="sr-Cyrl-RS" sz="1200" kern="1200" dirty="0" smtClean="0"/>
            <a:t>имовине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>
              <a:solidFill>
                <a:schemeClr val="tx1"/>
              </a:solidFill>
            </a:rPr>
            <a:t>2.306.157,78</a:t>
          </a:r>
          <a:r>
            <a:rPr lang="sr-Cyrl-RS" sz="1200" kern="1200" dirty="0" smtClean="0"/>
            <a:t>динара</a:t>
          </a:r>
          <a:endParaRPr lang="sr-Latn-RS" sz="1200" kern="1200" dirty="0"/>
        </a:p>
      </dsp:txBody>
      <dsp:txXfrm>
        <a:off x="3612722" y="3567355"/>
        <a:ext cx="1369280" cy="1369280"/>
      </dsp:txXfrm>
    </dsp:sp>
    <dsp:sp modelId="{D87C8F6A-22E8-4CA1-A551-C282CE3CC8A2}">
      <dsp:nvSpPr>
        <dsp:cNvPr id="0" name=""/>
        <dsp:cNvSpPr/>
      </dsp:nvSpPr>
      <dsp:spPr>
        <a:xfrm>
          <a:off x="2037162" y="2702702"/>
          <a:ext cx="1369280" cy="136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Пренета неутрошена средства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86.713.964,31 динара</a:t>
          </a:r>
          <a:endParaRPr lang="sr-Latn-RS" sz="1200" kern="1200" dirty="0"/>
        </a:p>
      </dsp:txBody>
      <dsp:txXfrm>
        <a:off x="2037162" y="2702702"/>
        <a:ext cx="1369280" cy="1369280"/>
      </dsp:txXfrm>
    </dsp:sp>
    <dsp:sp modelId="{4EA1A295-1EDC-4064-B557-66F8000DB0EC}">
      <dsp:nvSpPr>
        <dsp:cNvPr id="0" name=""/>
        <dsp:cNvSpPr/>
      </dsp:nvSpPr>
      <dsp:spPr>
        <a:xfrm>
          <a:off x="2068223" y="892205"/>
          <a:ext cx="1369280" cy="1369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 smtClean="0"/>
            <a:t>Текући ненаменски трансфери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 smtClean="0"/>
            <a:t>414.398.661,00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 smtClean="0"/>
            <a:t>динара</a:t>
          </a:r>
          <a:endParaRPr lang="sr-Latn-RS" sz="1100" kern="1200" dirty="0"/>
        </a:p>
      </dsp:txBody>
      <dsp:txXfrm>
        <a:off x="2068223" y="892205"/>
        <a:ext cx="1369280" cy="13692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144CDB-22C1-4337-9F95-C3A522A707D1}">
      <dsp:nvSpPr>
        <dsp:cNvPr id="0" name=""/>
        <dsp:cNvSpPr/>
      </dsp:nvSpPr>
      <dsp:spPr>
        <a:xfrm>
          <a:off x="0" y="168686"/>
          <a:ext cx="205539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Расходи за запослене</a:t>
          </a:r>
          <a:endParaRPr lang="en-US" sz="1500" b="1" kern="1200" dirty="0"/>
        </a:p>
      </dsp:txBody>
      <dsp:txXfrm>
        <a:off x="0" y="168686"/>
        <a:ext cx="2055390" cy="297000"/>
      </dsp:txXfrm>
    </dsp:sp>
    <dsp:sp modelId="{02385D1D-92EB-445D-B736-940004751C79}">
      <dsp:nvSpPr>
        <dsp:cNvPr id="0" name=""/>
        <dsp:cNvSpPr/>
      </dsp:nvSpPr>
      <dsp:spPr>
        <a:xfrm>
          <a:off x="2055390" y="66593"/>
          <a:ext cx="411078" cy="50118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6658A-32E0-42C7-B82A-240BF45CF27D}">
      <dsp:nvSpPr>
        <dsp:cNvPr id="0" name=""/>
        <dsp:cNvSpPr/>
      </dsp:nvSpPr>
      <dsp:spPr>
        <a:xfrm>
          <a:off x="2630900" y="66593"/>
          <a:ext cx="5590663" cy="501187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b="1" kern="1200" dirty="0"/>
            <a:t>Расходи за запослене </a:t>
          </a:r>
          <a:r>
            <a:rPr lang="sr-Cyrl-RS" sz="1400" kern="1200" dirty="0"/>
            <a:t>представљају све трошкове за запослене, како у управи тако и код буџетских корисника</a:t>
          </a:r>
          <a:endParaRPr lang="en-US" sz="1400" kern="1200" dirty="0"/>
        </a:p>
      </dsp:txBody>
      <dsp:txXfrm>
        <a:off x="2630900" y="66593"/>
        <a:ext cx="5590663" cy="501187"/>
      </dsp:txXfrm>
    </dsp:sp>
    <dsp:sp modelId="{F40D94EA-52E0-4740-A924-EAF350BDF213}">
      <dsp:nvSpPr>
        <dsp:cNvPr id="0" name=""/>
        <dsp:cNvSpPr/>
      </dsp:nvSpPr>
      <dsp:spPr>
        <a:xfrm>
          <a:off x="0" y="723584"/>
          <a:ext cx="2055390" cy="501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Коришћење роба и услуга </a:t>
          </a:r>
          <a:endParaRPr lang="en-US" sz="1500" kern="1200" dirty="0"/>
        </a:p>
      </dsp:txBody>
      <dsp:txXfrm>
        <a:off x="0" y="723584"/>
        <a:ext cx="2055390" cy="501187"/>
      </dsp:txXfrm>
    </dsp:sp>
    <dsp:sp modelId="{0E930D30-96BC-4D43-B65A-EE88C46DBE48}">
      <dsp:nvSpPr>
        <dsp:cNvPr id="0" name=""/>
        <dsp:cNvSpPr/>
      </dsp:nvSpPr>
      <dsp:spPr>
        <a:xfrm>
          <a:off x="2055390" y="621780"/>
          <a:ext cx="411078" cy="704794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A9D27-2D60-4BA7-98A9-E18E57FDB6CB}">
      <dsp:nvSpPr>
        <dsp:cNvPr id="0" name=""/>
        <dsp:cNvSpPr/>
      </dsp:nvSpPr>
      <dsp:spPr>
        <a:xfrm>
          <a:off x="2630900" y="621780"/>
          <a:ext cx="5590663" cy="704794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b="1" kern="1200" dirty="0"/>
            <a:t>Коришћење роба и услуга </a:t>
          </a:r>
          <a:r>
            <a:rPr lang="sr-Cyrl-RS" sz="1400" kern="1200" dirty="0"/>
            <a:t>обухватају сталне трошкове, путне трошкове, услуге по уговору, специјализоване услуге, трошкове материјала и текуће поправке и одржавање.</a:t>
          </a:r>
          <a:endParaRPr lang="en-US" sz="1400" kern="1200" dirty="0"/>
        </a:p>
      </dsp:txBody>
      <dsp:txXfrm>
        <a:off x="2630900" y="621780"/>
        <a:ext cx="5590663" cy="704794"/>
      </dsp:txXfrm>
    </dsp:sp>
    <dsp:sp modelId="{CCB8139E-CA19-491D-9FCD-6BF28923C725}">
      <dsp:nvSpPr>
        <dsp:cNvPr id="0" name=""/>
        <dsp:cNvSpPr/>
      </dsp:nvSpPr>
      <dsp:spPr>
        <a:xfrm>
          <a:off x="0" y="1677575"/>
          <a:ext cx="205539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Дотације и трансфери</a:t>
          </a:r>
          <a:endParaRPr lang="en-US" sz="1500" b="1" kern="1200" dirty="0"/>
        </a:p>
      </dsp:txBody>
      <dsp:txXfrm>
        <a:off x="0" y="1677575"/>
        <a:ext cx="2055390" cy="297000"/>
      </dsp:txXfrm>
    </dsp:sp>
    <dsp:sp modelId="{14D1633C-A097-4A5A-8269-B04E98857E56}">
      <dsp:nvSpPr>
        <dsp:cNvPr id="0" name=""/>
        <dsp:cNvSpPr/>
      </dsp:nvSpPr>
      <dsp:spPr>
        <a:xfrm>
          <a:off x="2055390" y="1380575"/>
          <a:ext cx="411078" cy="891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D7BD8-195B-4FA4-9414-4F4C582F5570}">
      <dsp:nvSpPr>
        <dsp:cNvPr id="0" name=""/>
        <dsp:cNvSpPr/>
      </dsp:nvSpPr>
      <dsp:spPr>
        <a:xfrm>
          <a:off x="2630900" y="1380575"/>
          <a:ext cx="5590663" cy="8910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b="1" kern="1200" dirty="0"/>
            <a:t>Дотације и трансфери </a:t>
          </a:r>
          <a:r>
            <a:rPr lang="sr-Cyrl-RS" sz="1400" kern="1200" dirty="0"/>
            <a:t>су трошкови које локална самоуправа </a:t>
          </a:r>
          <a:r>
            <a:rPr lang="ru-RU" sz="1400" kern="1200" dirty="0"/>
            <a:t>има за исплату институцијама које су у примарној надлежности централног/покрајинског нивоа</a:t>
          </a:r>
          <a:r>
            <a:rPr lang="sr-Cyrl-RS" sz="1400" kern="1200" dirty="0"/>
            <a:t> као што су школе, центар за социјални рад, дом здравља.</a:t>
          </a:r>
          <a:r>
            <a:rPr lang="en-US" sz="1400" kern="1200" dirty="0"/>
            <a:t> </a:t>
          </a:r>
        </a:p>
      </dsp:txBody>
      <dsp:txXfrm>
        <a:off x="2630900" y="1380575"/>
        <a:ext cx="5590663" cy="891000"/>
      </dsp:txXfrm>
    </dsp:sp>
    <dsp:sp modelId="{9312B733-3AEB-49F6-8245-08553BA2949B}">
      <dsp:nvSpPr>
        <dsp:cNvPr id="0" name=""/>
        <dsp:cNvSpPr/>
      </dsp:nvSpPr>
      <dsp:spPr>
        <a:xfrm>
          <a:off x="0" y="2427669"/>
          <a:ext cx="205539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Остали расходи</a:t>
          </a:r>
          <a:endParaRPr lang="en-US" sz="1500" b="1" kern="1200" dirty="0"/>
        </a:p>
      </dsp:txBody>
      <dsp:txXfrm>
        <a:off x="0" y="2427669"/>
        <a:ext cx="2055390" cy="297000"/>
      </dsp:txXfrm>
    </dsp:sp>
    <dsp:sp modelId="{435AB433-2559-485A-A03D-C32F36288071}">
      <dsp:nvSpPr>
        <dsp:cNvPr id="0" name=""/>
        <dsp:cNvSpPr/>
      </dsp:nvSpPr>
      <dsp:spPr>
        <a:xfrm>
          <a:off x="2055390" y="2325575"/>
          <a:ext cx="411078" cy="50118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3D59A-7FEC-486D-89C4-D28135F6121C}">
      <dsp:nvSpPr>
        <dsp:cNvPr id="0" name=""/>
        <dsp:cNvSpPr/>
      </dsp:nvSpPr>
      <dsp:spPr>
        <a:xfrm>
          <a:off x="2630900" y="2325575"/>
          <a:ext cx="5590663" cy="50118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b="1" kern="1200" dirty="0"/>
            <a:t>Остали расходи </a:t>
          </a:r>
          <a:r>
            <a:rPr lang="sr-Cyrl-RS" sz="1400" kern="1200" dirty="0"/>
            <a:t>обухватају дотације невладиним организацијама, порезе, таксе, новчане казне.</a:t>
          </a:r>
          <a:endParaRPr lang="en-US" sz="1400" kern="1200" dirty="0"/>
        </a:p>
      </dsp:txBody>
      <dsp:txXfrm>
        <a:off x="2630900" y="2325575"/>
        <a:ext cx="5590663" cy="501187"/>
      </dsp:txXfrm>
    </dsp:sp>
    <dsp:sp modelId="{EFAACCF6-3A6A-4536-89B0-F0A7C44F6BE1}">
      <dsp:nvSpPr>
        <dsp:cNvPr id="0" name=""/>
        <dsp:cNvSpPr/>
      </dsp:nvSpPr>
      <dsp:spPr>
        <a:xfrm>
          <a:off x="0" y="2982856"/>
          <a:ext cx="205740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Субвенције</a:t>
          </a:r>
          <a:endParaRPr lang="en-US" sz="1500" b="1" kern="1200" dirty="0"/>
        </a:p>
      </dsp:txBody>
      <dsp:txXfrm>
        <a:off x="0" y="2982856"/>
        <a:ext cx="2057400" cy="297000"/>
      </dsp:txXfrm>
    </dsp:sp>
    <dsp:sp modelId="{6497CA82-45EE-4BD1-AEB4-CC3961FBFB74}">
      <dsp:nvSpPr>
        <dsp:cNvPr id="0" name=""/>
        <dsp:cNvSpPr/>
      </dsp:nvSpPr>
      <dsp:spPr>
        <a:xfrm>
          <a:off x="2057399" y="2880762"/>
          <a:ext cx="411480" cy="50118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5939C-6B40-4C32-897A-4A6DC3E71E5B}">
      <dsp:nvSpPr>
        <dsp:cNvPr id="0" name=""/>
        <dsp:cNvSpPr/>
      </dsp:nvSpPr>
      <dsp:spPr>
        <a:xfrm>
          <a:off x="2633471" y="2880762"/>
          <a:ext cx="5596128" cy="501187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/>
            <a:t>Субвенције</a:t>
          </a:r>
          <a:r>
            <a:rPr lang="ru-RU" sz="1400" kern="1200" dirty="0"/>
            <a:t> сe одобравају за функционисање међумесног превоза и  пољопривредним произвођачима. </a:t>
          </a:r>
          <a:endParaRPr lang="en-US" sz="1400" kern="1200" dirty="0"/>
        </a:p>
      </dsp:txBody>
      <dsp:txXfrm>
        <a:off x="2633471" y="2880762"/>
        <a:ext cx="5596128" cy="501187"/>
      </dsp:txXfrm>
    </dsp:sp>
    <dsp:sp modelId="{939B76D1-BB33-4E50-9ECD-839FB5787B95}">
      <dsp:nvSpPr>
        <dsp:cNvPr id="0" name=""/>
        <dsp:cNvSpPr/>
      </dsp:nvSpPr>
      <dsp:spPr>
        <a:xfrm>
          <a:off x="0" y="3538044"/>
          <a:ext cx="205539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Социјална заштита</a:t>
          </a:r>
          <a:endParaRPr lang="en-US" sz="1500" b="1" kern="1200" dirty="0"/>
        </a:p>
      </dsp:txBody>
      <dsp:txXfrm>
        <a:off x="0" y="3538044"/>
        <a:ext cx="2055390" cy="297000"/>
      </dsp:txXfrm>
    </dsp:sp>
    <dsp:sp modelId="{7845F59F-6101-48DE-ABCC-EC5351843F5B}">
      <dsp:nvSpPr>
        <dsp:cNvPr id="0" name=""/>
        <dsp:cNvSpPr/>
      </dsp:nvSpPr>
      <dsp:spPr>
        <a:xfrm>
          <a:off x="2055390" y="3435950"/>
          <a:ext cx="411078" cy="50118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D6F8D-5103-4DCA-8971-053A6B7A987B}">
      <dsp:nvSpPr>
        <dsp:cNvPr id="0" name=""/>
        <dsp:cNvSpPr/>
      </dsp:nvSpPr>
      <dsp:spPr>
        <a:xfrm>
          <a:off x="2630900" y="3435950"/>
          <a:ext cx="5590663" cy="50118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400" b="1" kern="1200" dirty="0"/>
            <a:t>Социјална заштита </a:t>
          </a:r>
          <a:r>
            <a:rPr lang="sr-Cyrl-RS" sz="1400" kern="1200" dirty="0"/>
            <a:t>обухвата све трошкове исплате социјалне помоћи за различите категорије грађана.</a:t>
          </a:r>
          <a:endParaRPr lang="en-US" sz="1400" kern="1200" dirty="0"/>
        </a:p>
      </dsp:txBody>
      <dsp:txXfrm>
        <a:off x="2630900" y="3435950"/>
        <a:ext cx="5590663" cy="501187"/>
      </dsp:txXfrm>
    </dsp:sp>
    <dsp:sp modelId="{B471A916-B6F4-4017-A447-E2C98CEE19B9}">
      <dsp:nvSpPr>
        <dsp:cNvPr id="0" name=""/>
        <dsp:cNvSpPr/>
      </dsp:nvSpPr>
      <dsp:spPr>
        <a:xfrm>
          <a:off x="0" y="4213887"/>
          <a:ext cx="205539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Буџетска резерва</a:t>
          </a:r>
          <a:endParaRPr lang="en-US" sz="1500" b="1" kern="1200" dirty="0"/>
        </a:p>
      </dsp:txBody>
      <dsp:txXfrm>
        <a:off x="0" y="4213887"/>
        <a:ext cx="2055390" cy="297000"/>
      </dsp:txXfrm>
    </dsp:sp>
    <dsp:sp modelId="{7F976215-9D17-4223-A92A-D3302071B429}">
      <dsp:nvSpPr>
        <dsp:cNvPr id="0" name=""/>
        <dsp:cNvSpPr/>
      </dsp:nvSpPr>
      <dsp:spPr>
        <a:xfrm>
          <a:off x="2055390" y="3991137"/>
          <a:ext cx="411078" cy="7425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E7D26-6540-4407-AA35-D081FC05F135}">
      <dsp:nvSpPr>
        <dsp:cNvPr id="0" name=""/>
        <dsp:cNvSpPr/>
      </dsp:nvSpPr>
      <dsp:spPr>
        <a:xfrm>
          <a:off x="2630900" y="3991137"/>
          <a:ext cx="5590663" cy="74250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500" b="1" kern="1200" dirty="0"/>
            <a:t>Буџетска резерва </a:t>
          </a:r>
          <a:r>
            <a:rPr lang="sr-Cyrl-RS" sz="1500" kern="1200" dirty="0"/>
            <a:t>представља новац који се користи за непланиране или недовољно планиране сврхе, као и у случају ванредних околности.</a:t>
          </a:r>
          <a:endParaRPr lang="en-US" sz="1500" kern="1200" dirty="0"/>
        </a:p>
      </dsp:txBody>
      <dsp:txXfrm>
        <a:off x="2630900" y="3991137"/>
        <a:ext cx="5590663" cy="742500"/>
      </dsp:txXfrm>
    </dsp:sp>
    <dsp:sp modelId="{320B77C6-F8A0-4CEB-8B55-79E4A1BAF9E9}">
      <dsp:nvSpPr>
        <dsp:cNvPr id="0" name=""/>
        <dsp:cNvSpPr/>
      </dsp:nvSpPr>
      <dsp:spPr>
        <a:xfrm>
          <a:off x="0" y="5010387"/>
          <a:ext cx="2055390" cy="29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500" b="1" kern="1200" dirty="0"/>
            <a:t>Капитални издаци</a:t>
          </a:r>
          <a:endParaRPr lang="en-US" sz="1500" b="1" kern="1200" dirty="0"/>
        </a:p>
      </dsp:txBody>
      <dsp:txXfrm>
        <a:off x="0" y="5010387"/>
        <a:ext cx="2055390" cy="297000"/>
      </dsp:txXfrm>
    </dsp:sp>
    <dsp:sp modelId="{803A06C6-F698-48F4-A91D-0B2B17EECBA4}">
      <dsp:nvSpPr>
        <dsp:cNvPr id="0" name=""/>
        <dsp:cNvSpPr/>
      </dsp:nvSpPr>
      <dsp:spPr>
        <a:xfrm>
          <a:off x="2055390" y="4787637"/>
          <a:ext cx="411078" cy="7425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0050D-5592-4FFB-BC24-07DF887B3DF2}">
      <dsp:nvSpPr>
        <dsp:cNvPr id="0" name=""/>
        <dsp:cNvSpPr/>
      </dsp:nvSpPr>
      <dsp:spPr>
        <a:xfrm>
          <a:off x="2630900" y="4787637"/>
          <a:ext cx="5590663" cy="74250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RS" sz="1500" b="1" kern="1200" dirty="0"/>
            <a:t>Капитални издаци </a:t>
          </a:r>
          <a:r>
            <a:rPr lang="sr-Cyrl-RS" sz="1500" kern="1200" dirty="0"/>
            <a:t>су трошкови за изградњу нових, или инвестиционо одржавање постојећих објеката, набавку опреме, машина земљишта и слично.</a:t>
          </a:r>
          <a:endParaRPr lang="en-US" sz="1500" kern="1200" dirty="0"/>
        </a:p>
      </dsp:txBody>
      <dsp:txXfrm>
        <a:off x="2630900" y="4787637"/>
        <a:ext cx="5590663" cy="7425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F30694-D224-4AFD-83D0-A9B26CD4AE63}">
      <dsp:nvSpPr>
        <dsp:cNvPr id="0" name=""/>
        <dsp:cNvSpPr/>
      </dsp:nvSpPr>
      <dsp:spPr>
        <a:xfrm>
          <a:off x="2913617" y="1139206"/>
          <a:ext cx="2767489" cy="276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100" kern="1200" dirty="0"/>
            <a:t>Укупно извршени расходи и издаци износе </a:t>
          </a:r>
          <a:r>
            <a:rPr lang="sr-Cyrl-RS" sz="2100" kern="1200" dirty="0" smtClean="0">
              <a:solidFill>
                <a:srgbClr val="FF0000"/>
              </a:solidFill>
            </a:rPr>
            <a:t>1.248.547.492,83</a:t>
          </a:r>
          <a:r>
            <a:rPr lang="sr-Cyrl-RS" sz="2100" kern="1200" dirty="0" smtClean="0"/>
            <a:t> </a:t>
          </a:r>
          <a:r>
            <a:rPr lang="sr-Cyrl-RS" sz="2100" kern="1200" dirty="0"/>
            <a:t>динара</a:t>
          </a:r>
          <a:endParaRPr lang="sr-Latn-RS" sz="2100" kern="1200" dirty="0"/>
        </a:p>
      </dsp:txBody>
      <dsp:txXfrm>
        <a:off x="2913617" y="1139206"/>
        <a:ext cx="2767489" cy="2767489"/>
      </dsp:txXfrm>
    </dsp:sp>
    <dsp:sp modelId="{581D9C24-D691-4644-99EB-4A6B1D74C269}">
      <dsp:nvSpPr>
        <dsp:cNvPr id="0" name=""/>
        <dsp:cNvSpPr/>
      </dsp:nvSpPr>
      <dsp:spPr>
        <a:xfrm>
          <a:off x="3605490" y="27364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Расходи за запослене </a:t>
          </a:r>
          <a:r>
            <a:rPr lang="sr-Cyrl-RS" sz="1100" kern="1200" dirty="0" smtClean="0">
              <a:solidFill>
                <a:srgbClr val="FF0000"/>
              </a:solidFill>
            </a:rPr>
            <a:t>275.905.706,08</a:t>
          </a:r>
          <a:r>
            <a:rPr lang="sr-Cyrl-RS" sz="1100" kern="1200" dirty="0" smtClean="0"/>
            <a:t> </a:t>
          </a:r>
          <a:r>
            <a:rPr lang="sr-Cyrl-RS" sz="1100" kern="1200" dirty="0"/>
            <a:t>динара</a:t>
          </a:r>
          <a:endParaRPr lang="sr-Latn-RS" sz="1100" kern="1200" dirty="0"/>
        </a:p>
      </dsp:txBody>
      <dsp:txXfrm>
        <a:off x="3605490" y="27364"/>
        <a:ext cx="1383744" cy="1383744"/>
      </dsp:txXfrm>
    </dsp:sp>
    <dsp:sp modelId="{00760FBC-BB29-4E8F-A3FA-0B8C20635B76}">
      <dsp:nvSpPr>
        <dsp:cNvPr id="0" name=""/>
        <dsp:cNvSpPr/>
      </dsp:nvSpPr>
      <dsp:spPr>
        <a:xfrm>
          <a:off x="4764895" y="449353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Коришћење роба и услуга </a:t>
          </a:r>
          <a:r>
            <a:rPr lang="sr-Cyrl-RS" sz="1100" kern="1200" dirty="0" smtClean="0">
              <a:solidFill>
                <a:srgbClr val="FF0000"/>
              </a:solidFill>
            </a:rPr>
            <a:t>242.025.432,12</a:t>
          </a:r>
          <a:r>
            <a:rPr lang="sr-Cyrl-RS" sz="1100" kern="1200" dirty="0" smtClean="0"/>
            <a:t> </a:t>
          </a:r>
          <a:r>
            <a:rPr lang="sr-Cyrl-RS" sz="1100" kern="1200" dirty="0"/>
            <a:t>динара</a:t>
          </a:r>
          <a:endParaRPr lang="sr-Latn-RS" sz="1100" kern="1200" dirty="0"/>
        </a:p>
      </dsp:txBody>
      <dsp:txXfrm>
        <a:off x="4764895" y="449353"/>
        <a:ext cx="1383744" cy="1383744"/>
      </dsp:txXfrm>
    </dsp:sp>
    <dsp:sp modelId="{6E484F8A-3CF3-4AFF-9FB8-1AE41894B273}">
      <dsp:nvSpPr>
        <dsp:cNvPr id="0" name=""/>
        <dsp:cNvSpPr/>
      </dsp:nvSpPr>
      <dsp:spPr>
        <a:xfrm>
          <a:off x="5381801" y="1517866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Отплата камата </a:t>
          </a:r>
          <a:r>
            <a:rPr lang="sr-Cyrl-RS" sz="1100" kern="1200" dirty="0" smtClean="0">
              <a:solidFill>
                <a:srgbClr val="FF0000"/>
              </a:solidFill>
            </a:rPr>
            <a:t>1.021.984,05</a:t>
          </a:r>
          <a:r>
            <a:rPr lang="sr-Cyrl-RS" sz="1100" kern="1200" dirty="0" smtClean="0"/>
            <a:t> </a:t>
          </a:r>
          <a:r>
            <a:rPr lang="sr-Cyrl-RS" sz="1100" kern="1200" dirty="0"/>
            <a:t>динара </a:t>
          </a:r>
          <a:endParaRPr lang="sr-Latn-RS" sz="1100" kern="1200" dirty="0"/>
        </a:p>
      </dsp:txBody>
      <dsp:txXfrm>
        <a:off x="5381801" y="1517866"/>
        <a:ext cx="1383744" cy="1383744"/>
      </dsp:txXfrm>
    </dsp:sp>
    <dsp:sp modelId="{34B43685-141A-4461-AE6A-301BAC908C60}">
      <dsp:nvSpPr>
        <dsp:cNvPr id="0" name=""/>
        <dsp:cNvSpPr/>
      </dsp:nvSpPr>
      <dsp:spPr>
        <a:xfrm>
          <a:off x="5135556" y="2740028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400" kern="1200" dirty="0" smtClean="0"/>
            <a:t>Субвенције27.651.098,06динара</a:t>
          </a:r>
          <a:endParaRPr lang="sr-Latn-RS" sz="1400" kern="1200" dirty="0"/>
        </a:p>
      </dsp:txBody>
      <dsp:txXfrm>
        <a:off x="5135556" y="2740028"/>
        <a:ext cx="1383744" cy="1383744"/>
      </dsp:txXfrm>
    </dsp:sp>
    <dsp:sp modelId="{EEF973BF-B90E-4D0F-AC07-BB28F004C6A7}">
      <dsp:nvSpPr>
        <dsp:cNvPr id="0" name=""/>
        <dsp:cNvSpPr/>
      </dsp:nvSpPr>
      <dsp:spPr>
        <a:xfrm>
          <a:off x="4221168" y="3553380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Донације, дотације и трансфери </a:t>
          </a:r>
          <a:r>
            <a:rPr lang="sr-Cyrl-RS" sz="1100" kern="1200" dirty="0" smtClean="0">
              <a:solidFill>
                <a:srgbClr val="FF0000"/>
              </a:solidFill>
            </a:rPr>
            <a:t>159.449.916,34</a:t>
          </a:r>
          <a:r>
            <a:rPr lang="sr-Cyrl-RS" sz="1100" kern="1200" dirty="0" smtClean="0"/>
            <a:t> </a:t>
          </a:r>
          <a:r>
            <a:rPr lang="sr-Cyrl-RS" sz="1100" kern="1200" dirty="0"/>
            <a:t>динара</a:t>
          </a:r>
          <a:endParaRPr lang="sr-Latn-RS" sz="1100" kern="1200" dirty="0"/>
        </a:p>
      </dsp:txBody>
      <dsp:txXfrm>
        <a:off x="4221168" y="3553380"/>
        <a:ext cx="1383744" cy="1383744"/>
      </dsp:txXfrm>
    </dsp:sp>
    <dsp:sp modelId="{281404DC-9187-40D0-97FF-0D818AB2F366}">
      <dsp:nvSpPr>
        <dsp:cNvPr id="0" name=""/>
        <dsp:cNvSpPr/>
      </dsp:nvSpPr>
      <dsp:spPr>
        <a:xfrm>
          <a:off x="2988583" y="3526015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Социјално осигурање и социјална заштита </a:t>
          </a:r>
          <a:r>
            <a:rPr lang="sr-Cyrl-RS" sz="1100" kern="1200" dirty="0" smtClean="0">
              <a:solidFill>
                <a:srgbClr val="FF0000"/>
              </a:solidFill>
            </a:rPr>
            <a:t>17.543.999,63</a:t>
          </a:r>
          <a:r>
            <a:rPr lang="sr-Cyrl-RS" sz="1100" kern="1200" dirty="0" smtClean="0"/>
            <a:t> </a:t>
          </a:r>
          <a:r>
            <a:rPr lang="sr-Cyrl-RS" sz="1100" kern="1200" dirty="0"/>
            <a:t>динара</a:t>
          </a:r>
          <a:endParaRPr lang="sr-Latn-RS" sz="1100" kern="1200" dirty="0"/>
        </a:p>
      </dsp:txBody>
      <dsp:txXfrm>
        <a:off x="2988583" y="3526015"/>
        <a:ext cx="1383744" cy="1383744"/>
      </dsp:txXfrm>
    </dsp:sp>
    <dsp:sp modelId="{ADDA55F8-68B2-4192-A0FF-92D5AADED3EF}">
      <dsp:nvSpPr>
        <dsp:cNvPr id="0" name=""/>
        <dsp:cNvSpPr/>
      </dsp:nvSpPr>
      <dsp:spPr>
        <a:xfrm>
          <a:off x="2043427" y="2732935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Остали расходи </a:t>
          </a:r>
          <a:r>
            <a:rPr lang="sr-Cyrl-RS" sz="1100" kern="1200" dirty="0" smtClean="0">
              <a:solidFill>
                <a:srgbClr val="FF0000"/>
              </a:solidFill>
            </a:rPr>
            <a:t>96.959.155,99</a:t>
          </a:r>
          <a:r>
            <a:rPr lang="sr-Cyrl-RS" sz="1100" kern="1200" dirty="0" smtClean="0"/>
            <a:t> </a:t>
          </a:r>
          <a:r>
            <a:rPr lang="sr-Cyrl-RS" sz="1100" kern="1200" dirty="0"/>
            <a:t>динара</a:t>
          </a:r>
          <a:endParaRPr lang="sr-Latn-RS" sz="1100" kern="1200" dirty="0"/>
        </a:p>
      </dsp:txBody>
      <dsp:txXfrm>
        <a:off x="2043427" y="2732935"/>
        <a:ext cx="1383744" cy="1383744"/>
      </dsp:txXfrm>
    </dsp:sp>
    <dsp:sp modelId="{68D8E666-A4BC-49C9-9193-F48DBF84BB6B}">
      <dsp:nvSpPr>
        <dsp:cNvPr id="0" name=""/>
        <dsp:cNvSpPr/>
      </dsp:nvSpPr>
      <dsp:spPr>
        <a:xfrm>
          <a:off x="1829178" y="1517866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700" kern="1200" dirty="0"/>
            <a:t>Капитални издаци </a:t>
          </a:r>
          <a:r>
            <a:rPr lang="sr-Cyrl-RS" sz="1100" kern="1200" dirty="0" smtClean="0">
              <a:solidFill>
                <a:srgbClr val="FF0000"/>
              </a:solidFill>
            </a:rPr>
            <a:t>410.540.969,49</a:t>
          </a:r>
          <a:r>
            <a:rPr lang="sr-Cyrl-RS" sz="1100" kern="1200" dirty="0" smtClean="0"/>
            <a:t>динара</a:t>
          </a:r>
          <a:endParaRPr lang="sr-Latn-RS" sz="1100" kern="1200" dirty="0"/>
        </a:p>
      </dsp:txBody>
      <dsp:txXfrm>
        <a:off x="1829178" y="1517866"/>
        <a:ext cx="1383744" cy="1383744"/>
      </dsp:txXfrm>
    </dsp:sp>
    <dsp:sp modelId="{32B55D38-2023-4C98-82BD-8CEDFD10705F}">
      <dsp:nvSpPr>
        <dsp:cNvPr id="0" name=""/>
        <dsp:cNvSpPr/>
      </dsp:nvSpPr>
      <dsp:spPr>
        <a:xfrm>
          <a:off x="2446084" y="449353"/>
          <a:ext cx="1383744" cy="1383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100" kern="1200" dirty="0"/>
            <a:t>Издаци за отплату главнице </a:t>
          </a:r>
          <a:r>
            <a:rPr lang="sr-Cyrl-RS" sz="1100" kern="1200" dirty="0" smtClean="0">
              <a:solidFill>
                <a:srgbClr val="FF0000"/>
              </a:solidFill>
            </a:rPr>
            <a:t>17.449.231,07 </a:t>
          </a:r>
          <a:r>
            <a:rPr lang="sr-Cyrl-RS" sz="1100" kern="1200" dirty="0"/>
            <a:t>динара</a:t>
          </a:r>
          <a:endParaRPr lang="sr-Latn-RS" sz="1100" kern="1200" dirty="0"/>
        </a:p>
      </dsp:txBody>
      <dsp:txXfrm>
        <a:off x="2446084" y="449353"/>
        <a:ext cx="1383744" cy="138374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E14685-D10B-4B29-91AB-C6FC175B31EC}">
      <dsp:nvSpPr>
        <dsp:cNvPr id="0" name=""/>
        <dsp:cNvSpPr/>
      </dsp:nvSpPr>
      <dsp:spPr>
        <a:xfrm>
          <a:off x="0" y="491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Скупштина општине </a:t>
          </a:r>
          <a:r>
            <a:rPr lang="sr-Cyrl-RS" sz="1200" kern="1200" dirty="0" smtClean="0"/>
            <a:t>- 19.233.466,80 динара</a:t>
          </a:r>
          <a:endParaRPr lang="sr-Latn-RS" sz="1200" kern="1200" dirty="0"/>
        </a:p>
      </dsp:txBody>
      <dsp:txXfrm>
        <a:off x="0" y="4919"/>
        <a:ext cx="7391400" cy="287819"/>
      </dsp:txXfrm>
    </dsp:sp>
    <dsp:sp modelId="{028A2227-DCFD-4275-A343-45E37F2FABF9}">
      <dsp:nvSpPr>
        <dsp:cNvPr id="0" name=""/>
        <dsp:cNvSpPr/>
      </dsp:nvSpPr>
      <dsp:spPr>
        <a:xfrm>
          <a:off x="0" y="347620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Председник </a:t>
          </a:r>
          <a:r>
            <a:rPr lang="sr-Cyrl-RS" sz="1200" kern="1200" dirty="0" smtClean="0"/>
            <a:t>-17.719.052,48 динара</a:t>
          </a:r>
          <a:endParaRPr lang="sr-Latn-RS" sz="1200" kern="1200" dirty="0"/>
        </a:p>
      </dsp:txBody>
      <dsp:txXfrm>
        <a:off x="0" y="347620"/>
        <a:ext cx="7391400" cy="287819"/>
      </dsp:txXfrm>
    </dsp:sp>
    <dsp:sp modelId="{35B138CB-8D65-4F13-9754-45444C5F6BEB}">
      <dsp:nvSpPr>
        <dsp:cNvPr id="0" name=""/>
        <dsp:cNvSpPr/>
      </dsp:nvSpPr>
      <dsp:spPr>
        <a:xfrm>
          <a:off x="0" y="67379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Општинско </a:t>
          </a:r>
          <a:r>
            <a:rPr lang="sr-Cyrl-RS" sz="1200" kern="1200" dirty="0" smtClean="0"/>
            <a:t>-веће 6.562.681,66 динара</a:t>
          </a:r>
          <a:endParaRPr lang="sr-Latn-RS" sz="1200" kern="1200" dirty="0"/>
        </a:p>
      </dsp:txBody>
      <dsp:txXfrm>
        <a:off x="0" y="673799"/>
        <a:ext cx="7391400" cy="287819"/>
      </dsp:txXfrm>
    </dsp:sp>
    <dsp:sp modelId="{603A0AF7-542B-4464-B3D0-BA61688E8443}">
      <dsp:nvSpPr>
        <dsp:cNvPr id="0" name=""/>
        <dsp:cNvSpPr/>
      </dsp:nvSpPr>
      <dsp:spPr>
        <a:xfrm>
          <a:off x="0" y="99617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Општинско </a:t>
          </a:r>
          <a:r>
            <a:rPr lang="sr-Cyrl-RS" sz="1200" kern="1200" dirty="0" smtClean="0"/>
            <a:t>-правобранилаштво 2.682.148,57динара </a:t>
          </a:r>
          <a:endParaRPr lang="sr-Latn-RS" sz="1200" kern="1200" dirty="0"/>
        </a:p>
      </dsp:txBody>
      <dsp:txXfrm>
        <a:off x="0" y="996179"/>
        <a:ext cx="7391400" cy="287819"/>
      </dsp:txXfrm>
    </dsp:sp>
    <dsp:sp modelId="{994AF27C-55BC-4A26-A2AF-BCD6F3690596}">
      <dsp:nvSpPr>
        <dsp:cNvPr id="0" name=""/>
        <dsp:cNvSpPr/>
      </dsp:nvSpPr>
      <dsp:spPr>
        <a:xfrm>
          <a:off x="0" y="131855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Општинска </a:t>
          </a:r>
          <a:r>
            <a:rPr lang="sr-Cyrl-RS" sz="1200" kern="1200" dirty="0" smtClean="0"/>
            <a:t> управа 827.775.036,68динара </a:t>
          </a:r>
          <a:endParaRPr lang="sr-Latn-RS" sz="1200" kern="1200" dirty="0"/>
        </a:p>
      </dsp:txBody>
      <dsp:txXfrm>
        <a:off x="0" y="1318559"/>
        <a:ext cx="7391400" cy="287819"/>
      </dsp:txXfrm>
    </dsp:sp>
    <dsp:sp modelId="{20A573E5-FD00-4136-9530-9F89C877D72D}">
      <dsp:nvSpPr>
        <dsp:cNvPr id="0" name=""/>
        <dsp:cNvSpPr/>
      </dsp:nvSpPr>
      <dsp:spPr>
        <a:xfrm>
          <a:off x="0" y="164093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Месне заједнице </a:t>
          </a:r>
          <a:r>
            <a:rPr lang="sr-Cyrl-RS" sz="1200" kern="1200" dirty="0" smtClean="0"/>
            <a:t>-7.496.247,93 динара</a:t>
          </a:r>
          <a:endParaRPr lang="sr-Latn-RS" sz="1200" kern="1200" dirty="0"/>
        </a:p>
      </dsp:txBody>
      <dsp:txXfrm>
        <a:off x="0" y="1640939"/>
        <a:ext cx="7391400" cy="287819"/>
      </dsp:txXfrm>
    </dsp:sp>
    <dsp:sp modelId="{C5B859C0-9F3E-4EDF-8AC0-C702E8745B2C}">
      <dsp:nvSpPr>
        <dsp:cNvPr id="0" name=""/>
        <dsp:cNvSpPr/>
      </dsp:nvSpPr>
      <dsp:spPr>
        <a:xfrm>
          <a:off x="0" y="196331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Културно просветни центар- 32.370.328,31 </a:t>
          </a:r>
          <a:r>
            <a:rPr lang="sr-Cyrl-RS" sz="1200" kern="1200" dirty="0"/>
            <a:t>динара</a:t>
          </a:r>
          <a:endParaRPr lang="sr-Latn-RS" sz="1200" kern="1200" dirty="0"/>
        </a:p>
      </dsp:txBody>
      <dsp:txXfrm>
        <a:off x="0" y="1963319"/>
        <a:ext cx="7391400" cy="287819"/>
      </dsp:txXfrm>
    </dsp:sp>
    <dsp:sp modelId="{FE3DA15E-BEF1-43BD-8252-507E10912F07}">
      <dsp:nvSpPr>
        <dsp:cNvPr id="0" name=""/>
        <dsp:cNvSpPr/>
      </dsp:nvSpPr>
      <dsp:spPr>
        <a:xfrm>
          <a:off x="0" y="228569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Народна библиотека -14.914.747,51 </a:t>
          </a:r>
          <a:r>
            <a:rPr lang="sr-Cyrl-RS" sz="1200" kern="1200" dirty="0"/>
            <a:t>динара  </a:t>
          </a:r>
          <a:endParaRPr lang="sr-Latn-RS" sz="1200" kern="1200" dirty="0"/>
        </a:p>
      </dsp:txBody>
      <dsp:txXfrm>
        <a:off x="0" y="2285699"/>
        <a:ext cx="7391400" cy="287819"/>
      </dsp:txXfrm>
    </dsp:sp>
    <dsp:sp modelId="{2FF9D61E-F6AE-463C-9CCE-4E97C29EADE9}">
      <dsp:nvSpPr>
        <dsp:cNvPr id="0" name=""/>
        <dsp:cNvSpPr/>
      </dsp:nvSpPr>
      <dsp:spPr>
        <a:xfrm>
          <a:off x="0" y="260807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Завичајни музеј -10.494.747,51динара</a:t>
          </a:r>
          <a:endParaRPr lang="sr-Latn-RS" sz="1200" kern="1200" dirty="0"/>
        </a:p>
      </dsp:txBody>
      <dsp:txXfrm>
        <a:off x="0" y="2608079"/>
        <a:ext cx="7391400" cy="287819"/>
      </dsp:txXfrm>
    </dsp:sp>
    <dsp:sp modelId="{E1B80988-47AF-4215-B9ED-688192CA8684}">
      <dsp:nvSpPr>
        <dsp:cNvPr id="0" name=""/>
        <dsp:cNvSpPr/>
      </dsp:nvSpPr>
      <dsp:spPr>
        <a:xfrm>
          <a:off x="0" y="293045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Туристичка организација </a:t>
          </a:r>
          <a:r>
            <a:rPr lang="sr-Cyrl-RS" sz="1200" kern="1200" dirty="0" smtClean="0"/>
            <a:t>-16.355.268,23динара</a:t>
          </a:r>
          <a:endParaRPr lang="sr-Latn-RS" sz="1200" kern="1200" dirty="0"/>
        </a:p>
      </dsp:txBody>
      <dsp:txXfrm>
        <a:off x="0" y="2930459"/>
        <a:ext cx="7391400" cy="287819"/>
      </dsp:txXfrm>
    </dsp:sp>
    <dsp:sp modelId="{21576BBF-913E-4FB0-B684-90CD79961D76}">
      <dsp:nvSpPr>
        <dsp:cNvPr id="0" name=""/>
        <dsp:cNvSpPr/>
      </dsp:nvSpPr>
      <dsp:spPr>
        <a:xfrm>
          <a:off x="0" y="325283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Спортски центар </a:t>
          </a:r>
          <a:r>
            <a:rPr lang="sr-Cyrl-RS" sz="1200" kern="1200" dirty="0" smtClean="0"/>
            <a:t>-20.812.609,38динара </a:t>
          </a:r>
          <a:endParaRPr lang="sr-Latn-RS" sz="1200" kern="1200" dirty="0"/>
        </a:p>
      </dsp:txBody>
      <dsp:txXfrm>
        <a:off x="0" y="3252839"/>
        <a:ext cx="7391400" cy="287819"/>
      </dsp:txXfrm>
    </dsp:sp>
    <dsp:sp modelId="{E1E5E6E5-5A0C-4908-A926-2D69D5E831A8}">
      <dsp:nvSpPr>
        <dsp:cNvPr id="0" name=""/>
        <dsp:cNvSpPr/>
      </dsp:nvSpPr>
      <dsp:spPr>
        <a:xfrm>
          <a:off x="0" y="357521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Предшколска установа </a:t>
          </a:r>
          <a:r>
            <a:rPr lang="sr-Cyrl-RS" sz="1200" kern="1200" dirty="0" smtClean="0"/>
            <a:t>-121.978.240,60 </a:t>
          </a:r>
          <a:r>
            <a:rPr lang="sr-Cyrl-RS" sz="1200" kern="1200" dirty="0"/>
            <a:t>динара</a:t>
          </a:r>
          <a:endParaRPr lang="sr-Latn-RS" sz="1200" kern="1200" dirty="0"/>
        </a:p>
      </dsp:txBody>
      <dsp:txXfrm>
        <a:off x="0" y="3575219"/>
        <a:ext cx="7391400" cy="287819"/>
      </dsp:txXfrm>
    </dsp:sp>
    <dsp:sp modelId="{2829BC5F-EA40-42D8-9AF1-E30F903ECE88}">
      <dsp:nvSpPr>
        <dsp:cNvPr id="0" name=""/>
        <dsp:cNvSpPr/>
      </dsp:nvSpPr>
      <dsp:spPr>
        <a:xfrm>
          <a:off x="0" y="389759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Центар за социјални </a:t>
          </a:r>
          <a:r>
            <a:rPr lang="sr-Cyrl-RS" sz="1200" kern="1200" dirty="0" smtClean="0"/>
            <a:t>рад- 20.145.373,84динара </a:t>
          </a:r>
          <a:endParaRPr lang="sr-Latn-RS" sz="1200" kern="1200" dirty="0"/>
        </a:p>
      </dsp:txBody>
      <dsp:txXfrm>
        <a:off x="0" y="3897599"/>
        <a:ext cx="7391400" cy="287819"/>
      </dsp:txXfrm>
    </dsp:sp>
    <dsp:sp modelId="{5260E10D-288E-400A-B7E5-4F9B05E546CD}">
      <dsp:nvSpPr>
        <dsp:cNvPr id="0" name=""/>
        <dsp:cNvSpPr/>
      </dsp:nvSpPr>
      <dsp:spPr>
        <a:xfrm>
          <a:off x="0" y="421997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 smtClean="0"/>
            <a:t>Дом здравља -16.785.097,02 </a:t>
          </a:r>
          <a:r>
            <a:rPr lang="sr-Cyrl-RS" sz="1200" kern="1200" dirty="0"/>
            <a:t>динара </a:t>
          </a:r>
          <a:endParaRPr lang="sr-Latn-RS" sz="1200" kern="1200" dirty="0"/>
        </a:p>
      </dsp:txBody>
      <dsp:txXfrm>
        <a:off x="0" y="4219979"/>
        <a:ext cx="7391400" cy="287819"/>
      </dsp:txXfrm>
    </dsp:sp>
    <dsp:sp modelId="{A7C74100-3CFB-4D4C-B899-E56D018584E5}">
      <dsp:nvSpPr>
        <dsp:cNvPr id="0" name=""/>
        <dsp:cNvSpPr/>
      </dsp:nvSpPr>
      <dsp:spPr>
        <a:xfrm>
          <a:off x="0" y="454235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Основно образовање </a:t>
          </a:r>
          <a:r>
            <a:rPr lang="sr-Cyrl-RS" sz="1200" kern="1200" dirty="0" smtClean="0"/>
            <a:t>-98.372.462,21 </a:t>
          </a:r>
          <a:r>
            <a:rPr lang="sr-Cyrl-RS" sz="1200" kern="1200" dirty="0"/>
            <a:t>динара </a:t>
          </a:r>
          <a:endParaRPr lang="sr-Latn-RS" sz="1200" kern="1200" dirty="0"/>
        </a:p>
      </dsp:txBody>
      <dsp:txXfrm>
        <a:off x="0" y="4542359"/>
        <a:ext cx="7391400" cy="287819"/>
      </dsp:txXfrm>
    </dsp:sp>
    <dsp:sp modelId="{FD0EF713-F35B-43F6-8D17-3A64617E2254}">
      <dsp:nvSpPr>
        <dsp:cNvPr id="0" name=""/>
        <dsp:cNvSpPr/>
      </dsp:nvSpPr>
      <dsp:spPr>
        <a:xfrm>
          <a:off x="0" y="4864739"/>
          <a:ext cx="7391400" cy="287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200" kern="1200" dirty="0"/>
            <a:t>Средње образовање </a:t>
          </a:r>
          <a:r>
            <a:rPr lang="sr-Cyrl-RS" sz="1200" kern="1200" dirty="0" smtClean="0"/>
            <a:t>-14.849.983,27динара</a:t>
          </a:r>
          <a:endParaRPr lang="sr-Latn-RS" sz="1200" kern="1200" dirty="0"/>
        </a:p>
      </dsp:txBody>
      <dsp:txXfrm>
        <a:off x="0" y="4864739"/>
        <a:ext cx="7391400" cy="287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8C9932C-C4E4-409D-ACA0-5CF4F8687D54}" type="datetimeFigureOut">
              <a:rPr lang="sr-Latn-RS" smtClean="0"/>
              <a:pPr/>
              <a:t>19.6.2023.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7248F0F-1DB9-4130-9AB8-AC38D3BD60B3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184177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8F0F-1DB9-4130-9AB8-AC38D3BD60B3}" type="slidenum">
              <a:rPr lang="sr-Latn-RS" smtClean="0"/>
              <a:pPr/>
              <a:t>9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138610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25A9F-D05D-446D-8C7F-8DB48AB53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EAC8B9-0518-41D7-9FF0-0C6CF272E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DB3568-6FA5-4663-833A-F93AE8F0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E96B7A-D9B7-4D84-AED4-57A3595D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F4DDF-22EF-4E7D-B929-8F7E027A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75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DE9282-0394-45D8-96E8-FCBCD544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0C16F-ACED-4CB8-86C7-A3FEA63D5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8E3B72-D77A-4B52-9FBC-D3295695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887BEB-1A82-432A-9604-723635F7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76C745-169E-4DA8-B533-97091C49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685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F6869B6-825A-4701-8933-F71822EF7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4EF401-B741-4F09-9438-8FB0F2058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A2CDC-CA33-4EE9-B4D4-CB201DE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B296C7-8274-4E37-956F-1477F18E5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33594-FCF0-449B-B72E-3AFC50A4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3127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071528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96EC-4D37-4B83-A4A3-1B59CDA3ECBF}" type="datetime1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036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6F43FE-14CB-453B-BB96-8EE89C2E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25C94-3053-41C6-B2ED-CAD1E095B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23958D-1D78-4359-BF72-CD7F5F64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4B2437-14DA-423C-A602-E4E32185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F58A1B-A2CB-44AF-AD78-B2EB170D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707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195F8-998C-41D1-B8CF-8DFCD910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54285C-F415-447B-B8A8-DECFAE8BA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2CBFED-E6B1-48F2-BB79-8AB25424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D087C8-B6FE-4F52-BCDB-19BD666A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F6432D-C938-4BDF-B39F-1F6C3DFF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028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FFB0FA-6A82-4069-9FC5-1E0CDECB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D9507-AACB-4C10-8969-CB97A76E4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F00881-16C6-4D4D-9C7B-C31B88986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E2746D-E46F-4F2E-BC09-C705F6BF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EA16F6-6C7B-45E6-917E-963B0D29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AED203-15B6-401C-B236-D1E51C81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866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08CDE-F75E-4AF2-8227-77F95027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86F43C-2471-41B6-9B22-216FD41DC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380BC8-C9B2-4C19-8B16-BDC7CF28B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909623-3A65-4F0B-95E4-E62C5996A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1982A7-18F3-41A5-93AC-75F7E92CB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A3B94E-5561-4BED-9D3C-83603E46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F93032-7ACE-4A51-BE56-97242235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AF60C1F-EA96-431F-AD86-129A44A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573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8D340-DEF3-4221-8AF8-A0541DC4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6E79B7-6084-434E-A50C-A84F986E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9E3F8B-8C71-4E71-B609-951499D6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D3034C-024D-4488-95F7-1745C365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015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AA7940-A45B-4672-96B9-35491CD4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87A766C-4F4D-4E9C-A8CF-91B42857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76D47-0BC1-4AA6-96B4-83C210CB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897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497C7-6691-497E-AC61-D5887206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F6EFC6-893A-4FA1-A92E-8A2034BE2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3A859D-9A21-4E33-B05C-E82241841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D4DEC3-AA9B-4487-9081-F79252A4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4731A0-78B7-4648-987B-A574DC4E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A54CAF-4FF2-4CA3-96CF-430A495DB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532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10629-077B-4AFB-9F28-AA956550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776673-B830-4BB6-B471-DE560F364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7771AE-157E-4AA2-992E-08223601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AFDA13-D9BC-46E8-8D7C-2C3465C9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23E95F-9C7D-4A35-BCAC-5A0A77A1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FF7389-155F-463D-8D30-786F62C9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350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BFCDC8C-238F-4027-B74A-2569DBBD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0EFCF6-E3A6-42E0-AB95-97A0B6BC0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502FF-8689-4792-8763-5EF122713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255B5E-8D80-43A7-81D0-A4A5F34FF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BF4B0-D76D-4266-8C4A-F2DD02862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463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rovacnamlavi.rs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racunovodstvo@petrovacnamlavi.rs" TargetMode="External"/><Relationship Id="rId4" Type="http://schemas.openxmlformats.org/officeDocument/2006/relationships/hyperlink" Target="https://www.petrovacnamlavi.rs/dokumenta/budze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60020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Водич кроз одлуку о завршном рачуну буџета </a:t>
            </a:r>
            <a:r>
              <a:rPr lang="ru-RU" sz="3600" b="1" dirty="0" smtClean="0">
                <a:latin typeface="+mn-lt"/>
              </a:rPr>
              <a:t> општине Петровац на Млави 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за 2022. </a:t>
            </a:r>
            <a:r>
              <a:rPr lang="ru-RU" sz="3600" b="1" dirty="0">
                <a:latin typeface="+mn-lt"/>
              </a:rPr>
              <a:t>годину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3" descr="Opstina-Petrovac-na-Mlavi-logo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609600"/>
            <a:ext cx="1143000" cy="17334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Преглед извршења по корисницима </a:t>
            </a:r>
            <a:r>
              <a:rPr lang="sr-Cyrl-RS" sz="3000" b="1" dirty="0" smtClean="0">
                <a:latin typeface="+mn-lt"/>
              </a:rPr>
              <a:t/>
            </a:r>
            <a:br>
              <a:rPr lang="sr-Cyrl-RS" sz="3000" b="1" dirty="0" smtClean="0">
                <a:latin typeface="+mn-lt"/>
              </a:rPr>
            </a:br>
            <a:r>
              <a:rPr lang="sr-Cyrl-RS" sz="3000" b="1" dirty="0" smtClean="0">
                <a:latin typeface="+mn-lt"/>
              </a:rPr>
              <a:t> </a:t>
            </a:r>
            <a:r>
              <a:rPr lang="sr-Cyrl-RS" sz="3000" b="1" dirty="0">
                <a:latin typeface="+mn-lt"/>
              </a:rPr>
              <a:t>номинални износи</a:t>
            </a:r>
            <a:endParaRPr lang="sr-Latn-CS" sz="3000" b="1" dirty="0">
              <a:latin typeface="+mn-lt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1784844030"/>
              </p:ext>
            </p:extLst>
          </p:nvPr>
        </p:nvGraphicFramePr>
        <p:xfrm>
          <a:off x="914400" y="1295401"/>
          <a:ext cx="7391400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9437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2674"/>
          </a:xfrm>
        </p:spPr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Програмско буџетирање и његова примена у буџету </a:t>
            </a:r>
            <a:r>
              <a:rPr lang="sr-Cyrl-RS" sz="3000" b="1" dirty="0" smtClean="0">
                <a:latin typeface="+mn-lt"/>
              </a:rPr>
              <a:t>општине Петровац на Млави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9250"/>
            <a:ext cx="7886700" cy="4667713"/>
          </a:xfrm>
        </p:spPr>
        <p:txBody>
          <a:bodyPr>
            <a:normAutofit/>
          </a:bodyPr>
          <a:lstStyle/>
          <a:p>
            <a:pPr algn="just"/>
            <a:endParaRPr lang="sr-Cyrl-R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sr-Cyrl-RS" sz="2000" dirty="0">
                <a:ea typeface="Calibri" panose="020F0502020204030204" pitchFamily="34" charset="0"/>
                <a:cs typeface="Times New Roman" panose="02020603050405020304" pitchFamily="18" charset="0"/>
              </a:rPr>
              <a:t>Програмско буџетирање представља буџетирање по програмима којим се приказују циљеви, очекивани резултати, активности и средства потребна за остваривање тих циљева. Програмско буџетирање значи успостављање новог начина планирања и расподеле буџетских средстава тако да се уводи јасна веза између јавних политика власти односно програма које спроводи, циљева тих програма и очекиваних резултата с једне стране, и средстава потребних за њихову реализацију с друге стране. </a:t>
            </a:r>
          </a:p>
          <a:p>
            <a:pPr marL="0" indent="0" algn="just">
              <a:buNone/>
            </a:pPr>
            <a:endParaRPr lang="sr-Cyrl-R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sr-Cyrl-RS" sz="2000" dirty="0" smtClean="0">
                <a:cs typeface="Times New Roman" panose="02020603050405020304" pitchFamily="18" charset="0"/>
              </a:rPr>
              <a:t>Општина Петровац на Млави, </a:t>
            </a:r>
            <a:r>
              <a:rPr lang="sr-Cyrl-RS" sz="2000" dirty="0">
                <a:cs typeface="Times New Roman" panose="02020603050405020304" pitchFamily="18" charset="0"/>
              </a:rPr>
              <a:t>као и друге локалне самоуправе, за планирање буџета на располагању има 17 програма и у оквиру наредних слајдова приказани су остварени резултати током </a:t>
            </a:r>
            <a:r>
              <a:rPr lang="sr-Cyrl-RS" sz="2000" dirty="0" smtClean="0">
                <a:cs typeface="Times New Roman" panose="02020603050405020304" pitchFamily="18" charset="0"/>
              </a:rPr>
              <a:t>2022. </a:t>
            </a:r>
            <a:r>
              <a:rPr lang="sr-Cyrl-RS" sz="2000" dirty="0">
                <a:cs typeface="Times New Roman" panose="02020603050405020304" pitchFamily="18" charset="0"/>
              </a:rPr>
              <a:t>године.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F15673-0953-4AC9-A93F-1489D6A3FA63}"/>
              </a:ext>
            </a:extLst>
          </p:cNvPr>
          <p:cNvSpPr/>
          <p:nvPr/>
        </p:nvSpPr>
        <p:spPr>
          <a:xfrm>
            <a:off x="2286000" y="426576"/>
            <a:ext cx="4572000" cy="4070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3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9600"/>
          </a:xfrm>
        </p:spPr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Преглед извршења по програмима</a:t>
            </a:r>
            <a:endParaRPr lang="sr-Latn-RS" sz="3000" b="1" dirty="0">
              <a:latin typeface="+mn-lt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1066800" y="914400"/>
          <a:ext cx="7086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0467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152400"/>
            <a:ext cx="8591550" cy="990599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Становање, урбанизам и просторно планирање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65041" y="2007058"/>
            <a:ext cx="8595360" cy="2031542"/>
          </a:xfrm>
        </p:spPr>
        <p:txBody>
          <a:bodyPr>
            <a:normAutofit/>
          </a:bodyPr>
          <a:lstStyle/>
          <a:p>
            <a:r>
              <a:rPr lang="sr-Cyrl-RS" sz="2000" dirty="0"/>
              <a:t>Укупно утрошено </a:t>
            </a:r>
            <a:r>
              <a:rPr lang="en-US" sz="2000" dirty="0" smtClean="0"/>
              <a:t>4.281.696,00</a:t>
            </a:r>
            <a:r>
              <a:rPr lang="sr-Cyrl-RS" sz="2000" dirty="0" smtClean="0"/>
              <a:t> </a:t>
            </a:r>
            <a:r>
              <a:rPr lang="sr-Cyrl-RS" sz="2000" dirty="0"/>
              <a:t>динара</a:t>
            </a:r>
          </a:p>
          <a:p>
            <a:pPr algn="just"/>
            <a:r>
              <a:rPr lang="sr-Cyrl-CS" sz="1800" dirty="0"/>
              <a:t>Цела територија </a:t>
            </a:r>
            <a:r>
              <a:rPr lang="sr-Cyrl-CS" sz="1800" dirty="0" smtClean="0"/>
              <a:t>Општине Петровац на Млави </a:t>
            </a:r>
            <a:r>
              <a:rPr lang="sr-Cyrl-CS" sz="1800" dirty="0"/>
              <a:t>покривена је планским документима</a:t>
            </a:r>
            <a:r>
              <a:rPr lang="sr-Cyrl-CS" sz="1800" dirty="0" smtClean="0"/>
              <a:t>, постоји </a:t>
            </a:r>
            <a:r>
              <a:rPr lang="sr-Cyrl-CS" sz="1800" dirty="0"/>
              <a:t>Просторни план Општине Петровац на Млави за територију целе </a:t>
            </a:r>
            <a:r>
              <a:rPr lang="sr-Cyrl-CS" sz="1800" dirty="0" smtClean="0"/>
              <a:t>општине, </a:t>
            </a:r>
            <a:r>
              <a:rPr lang="sr-Cyrl-CS" sz="1800" dirty="0"/>
              <a:t>као и План генералне регулације за насеље ххх и бројни планови детаљне регулације који су од значаја за одређено </a:t>
            </a:r>
            <a:r>
              <a:rPr lang="sr-Cyrl-CS" sz="1800" dirty="0" smtClean="0"/>
              <a:t>подручје</a:t>
            </a:r>
            <a:r>
              <a:rPr lang="sr-Cyrl-CS" sz="1800" dirty="0"/>
              <a:t>. </a:t>
            </a:r>
            <a:endParaRPr lang="sr-Latn-RS" sz="18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04800" y="1175592"/>
            <a:ext cx="8534400" cy="80560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RS" sz="1400" dirty="0" smtClean="0"/>
              <a:t>Сврха Програма је планирање, уређење и коришћење простора у локалној заједници засновано на начелима одрживог развоја, равномерног територијалног развоја и рационалног коришћења земљишта; Подстицање одрживог развоја становања кроз унапређење услова становања грађана и очување и унапређење вредности стамбеног фонда. </a:t>
            </a:r>
            <a:endParaRPr lang="sr-Cyrl-R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14" t="13237" r="16236" b="7342"/>
          <a:stretch>
            <a:fillRect/>
          </a:stretch>
        </p:blipFill>
        <p:spPr bwMode="auto">
          <a:xfrm>
            <a:off x="2590800" y="3505200"/>
            <a:ext cx="4419600" cy="30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20508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734175" cy="532175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Комуналне делатности 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3400" y="2286000"/>
            <a:ext cx="8077200" cy="1646387"/>
          </a:xfrm>
        </p:spPr>
        <p:txBody>
          <a:bodyPr>
            <a:normAutofit lnSpcReduction="10000"/>
          </a:bodyPr>
          <a:lstStyle/>
          <a:p>
            <a:r>
              <a:rPr lang="sr-Cyrl-RS" sz="2000" dirty="0" smtClean="0"/>
              <a:t>Укупно </a:t>
            </a:r>
            <a:r>
              <a:rPr lang="sr-Cyrl-RS" sz="2000" dirty="0"/>
              <a:t>утрошено </a:t>
            </a:r>
            <a:r>
              <a:rPr lang="sr-Cyrl-RS" sz="2000" dirty="0" smtClean="0"/>
              <a:t>55.722.685,75 динара</a:t>
            </a:r>
            <a:endParaRPr lang="sr-Latn-RS" sz="2000" dirty="0" smtClean="0"/>
          </a:p>
          <a:p>
            <a:endParaRPr lang="sr-Cyrl-RS" sz="2000" dirty="0"/>
          </a:p>
          <a:p>
            <a:r>
              <a:rPr lang="sr-Cyrl-CS" sz="1800" dirty="0"/>
              <a:t>Током </a:t>
            </a:r>
            <a:r>
              <a:rPr lang="sr-Cyrl-CS" sz="1800" dirty="0" smtClean="0"/>
              <a:t>2022.године </a:t>
            </a:r>
            <a:r>
              <a:rPr lang="sr-Cyrl-CS" sz="1800" dirty="0"/>
              <a:t>редовно смо одржавали јавну расвету </a:t>
            </a:r>
            <a:r>
              <a:rPr lang="en-US" sz="1800" dirty="0" smtClean="0"/>
              <a:t>.</a:t>
            </a:r>
          </a:p>
          <a:p>
            <a:r>
              <a:rPr lang="sr-Cyrl-CS" sz="1800" dirty="0" smtClean="0"/>
              <a:t>Кошена </a:t>
            </a:r>
            <a:r>
              <a:rPr lang="sr-Cyrl-CS" sz="1800" dirty="0"/>
              <a:t>је јавна </a:t>
            </a:r>
            <a:r>
              <a:rPr lang="sr-Cyrl-CS" sz="1800" dirty="0" smtClean="0"/>
              <a:t>површина</a:t>
            </a:r>
            <a:r>
              <a:rPr lang="en-US" sz="1800" dirty="0" smtClean="0"/>
              <a:t> </a:t>
            </a:r>
            <a:r>
              <a:rPr lang="sr-Cyrl-CS" sz="1800" dirty="0" smtClean="0"/>
              <a:t>и </a:t>
            </a:r>
            <a:r>
              <a:rPr lang="sr-Cyrl-CS" sz="1800" dirty="0"/>
              <a:t>сеча </a:t>
            </a:r>
            <a:r>
              <a:rPr lang="sr-Cyrl-CS" sz="1800" dirty="0" smtClean="0"/>
              <a:t>растиња</a:t>
            </a:r>
            <a:r>
              <a:rPr lang="en-US" sz="1800" dirty="0" smtClean="0"/>
              <a:t> </a:t>
            </a:r>
            <a:r>
              <a:rPr lang="sr-Cyrl-CS" sz="1800" dirty="0" smtClean="0"/>
              <a:t>на </a:t>
            </a:r>
            <a:r>
              <a:rPr lang="sr-Cyrl-CS" sz="1800" dirty="0"/>
              <a:t>јавним </a:t>
            </a:r>
            <a:r>
              <a:rPr lang="sr-Cyrl-CS" sz="1800" dirty="0" smtClean="0"/>
              <a:t>површинама</a:t>
            </a:r>
          </a:p>
          <a:p>
            <a:r>
              <a:rPr lang="sr-Cyrl-RS" sz="1800" dirty="0" smtClean="0"/>
              <a:t>Збрињавање паса луталица</a:t>
            </a:r>
            <a:endParaRPr lang="en-US" sz="1800" dirty="0" smtClean="0"/>
          </a:p>
          <a:p>
            <a:pPr marL="0" indent="0">
              <a:buNone/>
            </a:pPr>
            <a:endParaRPr lang="sr-Cyrl-CS" sz="20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sr-Cyrl-R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1C97066-1EC7-4F74-8E62-C048BE6EFE69}"/>
              </a:ext>
            </a:extLst>
          </p:cNvPr>
          <p:cNvSpPr txBox="1">
            <a:spLocks/>
          </p:cNvSpPr>
          <p:nvPr/>
        </p:nvSpPr>
        <p:spPr>
          <a:xfrm>
            <a:off x="304800" y="838200"/>
            <a:ext cx="8534400" cy="1096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0" dirty="0"/>
              <a:t>Сврха Програма је пружања комуналних услуга од значаја за остварење животних потреба физичких и правних лица уз обезбеђење одговарајућег квалитета, обима, доступности и континуитета; Одрживо снабдевање корисника топлотном енергијом; Редовно, сигурно и одрживо снабдевање водом за пиће становника, уређивање начина коришћења и управљања изворима, јавним бунарима и </a:t>
            </a:r>
            <a:r>
              <a:rPr lang="ru-RU" sz="1400" b="0" dirty="0" smtClean="0"/>
              <a:t>чесмама.</a:t>
            </a:r>
            <a:endParaRPr lang="sr-Cyrl-RS" sz="1400" b="0" dirty="0"/>
          </a:p>
        </p:txBody>
      </p:sp>
    </p:spTree>
    <p:extLst>
      <p:ext uri="{BB962C8B-B14F-4D97-AF65-F5344CB8AC3E}">
        <p14:creationId xmlns="" xmlns:p14="http://schemas.microsoft.com/office/powerpoint/2010/main" val="15738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9599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Локални економски развој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4320" y="1676400"/>
            <a:ext cx="8595360" cy="3568519"/>
          </a:xfrm>
        </p:spPr>
        <p:txBody>
          <a:bodyPr>
            <a:normAutofit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3.310.333,33 </a:t>
            </a:r>
            <a:r>
              <a:rPr lang="sr-Cyrl-RS" sz="2000" dirty="0"/>
              <a:t>динара</a:t>
            </a:r>
          </a:p>
          <a:p>
            <a:r>
              <a:rPr lang="ru-RU" sz="1800" dirty="0" smtClean="0"/>
              <a:t>У сарадњи са Националном службом за запошљавање спроводио се Локални акциони план запошљавања општине Петровац на Млави за период од 2022 до 2023 год. У оквиру самог плана имплементиране су две мере активне политике запошљавања:</a:t>
            </a:r>
          </a:p>
          <a:p>
            <a:r>
              <a:rPr lang="ru-RU" sz="1800" dirty="0" smtClean="0"/>
              <a:t>Јавни радови- Током </a:t>
            </a:r>
            <a:r>
              <a:rPr lang="ru-RU" sz="1800" dirty="0"/>
              <a:t>реализције Програма јавних радова финасираних у оквиру ЛАПЗ-а за </a:t>
            </a:r>
            <a:r>
              <a:rPr lang="ru-RU" sz="1800" dirty="0" smtClean="0"/>
              <a:t>2022.годину </a:t>
            </a:r>
            <a:r>
              <a:rPr lang="ru-RU" sz="1800" dirty="0"/>
              <a:t>ангажовано је </a:t>
            </a:r>
            <a:r>
              <a:rPr lang="ru-RU" sz="1800" dirty="0" smtClean="0"/>
              <a:t>5 лица </a:t>
            </a:r>
            <a:r>
              <a:rPr lang="ru-RU" sz="1800" dirty="0"/>
              <a:t>са Завода за запошљавање на 3 месеца  на јавном раду </a:t>
            </a:r>
            <a:r>
              <a:rPr lang="ru-RU" sz="1800" dirty="0" smtClean="0"/>
              <a:t>Општинске </a:t>
            </a:r>
            <a:r>
              <a:rPr lang="ru-RU" sz="1800" dirty="0"/>
              <a:t>управе </a:t>
            </a:r>
            <a:r>
              <a:rPr lang="ru-RU" sz="1800" dirty="0" smtClean="0"/>
              <a:t>општине Петровац на Млави. </a:t>
            </a:r>
          </a:p>
          <a:p>
            <a:r>
              <a:rPr lang="ru-RU" sz="1800" dirty="0" smtClean="0"/>
              <a:t>Субвенционисано самозапошљавање</a:t>
            </a:r>
          </a:p>
          <a:p>
            <a:r>
              <a:rPr lang="ru-RU" sz="1800" dirty="0" smtClean="0"/>
              <a:t>остварено </a:t>
            </a:r>
            <a:r>
              <a:rPr lang="ru-RU" sz="1800" dirty="0"/>
              <a:t>је </a:t>
            </a:r>
            <a:r>
              <a:rPr lang="ru-RU" sz="1800" dirty="0" smtClean="0"/>
              <a:t>14 субвенција.</a:t>
            </a:r>
            <a:endParaRPr lang="sr-Latn-RS" sz="1800" dirty="0"/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7A8E6CC-7EAA-46E2-9A90-2EE9F792F188}"/>
              </a:ext>
            </a:extLst>
          </p:cNvPr>
          <p:cNvSpPr txBox="1">
            <a:spLocks/>
          </p:cNvSpPr>
          <p:nvPr/>
        </p:nvSpPr>
        <p:spPr>
          <a:xfrm>
            <a:off x="381000" y="976800"/>
            <a:ext cx="8323887" cy="394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0" dirty="0"/>
              <a:t>Сврха Програма је обезбеђивање стимулативног оквира за пословање и адекватног привредног амбијента за привлачење </a:t>
            </a:r>
            <a:r>
              <a:rPr lang="ru-RU" sz="1400" b="0" dirty="0" smtClean="0"/>
              <a:t>инвестиција</a:t>
            </a:r>
            <a:r>
              <a:rPr lang="sr-Latn-RS" sz="1400" b="0" dirty="0" smtClean="0"/>
              <a:t>.</a:t>
            </a:r>
            <a:endParaRPr lang="sr-Cyrl-RS" sz="1400" b="0" dirty="0"/>
          </a:p>
        </p:txBody>
      </p:sp>
      <p:pic>
        <p:nvPicPr>
          <p:cNvPr id="6" name="Picture 5" descr="Untitled desig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3962400"/>
            <a:ext cx="3581400" cy="2743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8464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5025" y="228600"/>
            <a:ext cx="4676775" cy="626522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Развој туризма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67640" y="2212848"/>
            <a:ext cx="8595360" cy="3654552"/>
          </a:xfrm>
        </p:spPr>
        <p:txBody>
          <a:bodyPr/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16.355.268,23 </a:t>
            </a:r>
            <a:r>
              <a:rPr lang="sr-Cyrl-RS" sz="2000" dirty="0"/>
              <a:t>динара</a:t>
            </a:r>
          </a:p>
          <a:p>
            <a:endParaRPr lang="sr-Cyrl-RS" dirty="0"/>
          </a:p>
          <a:p>
            <a:pPr marL="452628" indent="-342900">
              <a:buAutoNum type="arabicPeriod"/>
            </a:pPr>
            <a:r>
              <a:rPr lang="sr-Cyrl-RS" sz="1400" b="1" dirty="0" smtClean="0"/>
              <a:t>Пропагандне активности:</a:t>
            </a:r>
          </a:p>
          <a:p>
            <a:pPr marL="452628" indent="-342900">
              <a:buNone/>
            </a:pPr>
            <a:r>
              <a:rPr lang="sr-Cyrl-RS" sz="1400" dirty="0" smtClean="0"/>
              <a:t>	а) Учешће на сајмовима, фестивалима и манифестацијама</a:t>
            </a:r>
          </a:p>
          <a:p>
            <a:pPr marL="452628" indent="-342900">
              <a:buNone/>
            </a:pPr>
            <a:r>
              <a:rPr lang="sr-Cyrl-RS" sz="1400" dirty="0" smtClean="0"/>
              <a:t>	б) Израда штампаног пропагндног материјала</a:t>
            </a:r>
          </a:p>
          <a:p>
            <a:pPr marL="452628" indent="-342900">
              <a:buNone/>
            </a:pPr>
            <a:r>
              <a:rPr lang="sr-Cyrl-RS" sz="1400" dirty="0" smtClean="0"/>
              <a:t>	ц) Израда материјала за дигиталну промоцију</a:t>
            </a:r>
          </a:p>
          <a:p>
            <a:pPr marL="452628" indent="-342900">
              <a:buNone/>
            </a:pPr>
            <a:endParaRPr lang="sr-Cyrl-RS" sz="1400" dirty="0" smtClean="0"/>
          </a:p>
          <a:p>
            <a:pPr marL="452628" indent="-342900">
              <a:buAutoNum type="arabicPeriod" startAt="2"/>
            </a:pPr>
            <a:r>
              <a:rPr lang="sr-Cyrl-RS" sz="1400" b="1" dirty="0" smtClean="0"/>
              <a:t>Реализација пројектних активности:</a:t>
            </a:r>
          </a:p>
          <a:p>
            <a:pPr marL="452628" indent="-342900">
              <a:buNone/>
            </a:pPr>
            <a:r>
              <a:rPr lang="sr-Cyrl-RS" sz="1400" dirty="0" smtClean="0"/>
              <a:t>	а) Израда првог дела пројектно техничке документације за израду планинарско визиторско едукативног центра у Ждрелу</a:t>
            </a:r>
          </a:p>
          <a:p>
            <a:pPr marL="452628" indent="-342900">
              <a:buNone/>
            </a:pPr>
            <a:r>
              <a:rPr lang="sr-Cyrl-RS" sz="1400" dirty="0" smtClean="0"/>
              <a:t>	б) Реализација првог дела активности у оквиру пројекта “Стварање основе за формирање новог туристичког садржаја у селу Добрњу-родном селу Петра Добрњца”</a:t>
            </a:r>
            <a:endParaRPr lang="sr-Cyrl-RS" sz="140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22D28EB5-3836-4C5B-92D4-4FC48635E6DD}"/>
              </a:ext>
            </a:extLst>
          </p:cNvPr>
          <p:cNvSpPr txBox="1">
            <a:spLocks/>
          </p:cNvSpPr>
          <p:nvPr/>
        </p:nvSpPr>
        <p:spPr>
          <a:xfrm>
            <a:off x="228600" y="1219200"/>
            <a:ext cx="8382000" cy="449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/>
              <a:t>Сврха Програма је унапређење туристичке понуде у </a:t>
            </a:r>
            <a:r>
              <a:rPr lang="ru-RU" sz="1400" dirty="0" smtClean="0"/>
              <a:t>граду/општини, </a:t>
            </a:r>
            <a:r>
              <a:rPr lang="ru-RU" sz="1400" dirty="0"/>
              <a:t>односно управљање развојем туризма и промоција туристичке понуде.</a:t>
            </a:r>
            <a:endParaRPr lang="sr-Cyrl-RS" sz="1400" dirty="0"/>
          </a:p>
        </p:txBody>
      </p:sp>
      <p:pic>
        <p:nvPicPr>
          <p:cNvPr id="6" name="Picture 5" descr="petrovac2.jpg"/>
          <p:cNvPicPr>
            <a:picLocks noChangeAspect="1"/>
          </p:cNvPicPr>
          <p:nvPr/>
        </p:nvPicPr>
        <p:blipFill>
          <a:blip r:embed="rId2" cstate="print"/>
          <a:srcRect b="8046"/>
          <a:stretch>
            <a:fillRect/>
          </a:stretch>
        </p:blipFill>
        <p:spPr>
          <a:xfrm>
            <a:off x="5181600" y="2338552"/>
            <a:ext cx="3876040" cy="200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06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7225" y="0"/>
            <a:ext cx="7953375" cy="762000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Пољопривреда и рурални развој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4320" y="1451018"/>
            <a:ext cx="8595360" cy="2206582"/>
          </a:xfrm>
        </p:spPr>
        <p:txBody>
          <a:bodyPr/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10.054.094,03 </a:t>
            </a:r>
            <a:r>
              <a:rPr lang="sr-Cyrl-RS" sz="2000" dirty="0"/>
              <a:t>динара</a:t>
            </a:r>
          </a:p>
          <a:p>
            <a:endParaRPr lang="sr-Cyrl-RS" dirty="0"/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6" name="Rectangle 5"/>
          <p:cNvSpPr/>
          <p:nvPr/>
        </p:nvSpPr>
        <p:spPr>
          <a:xfrm>
            <a:off x="235130" y="1841974"/>
            <a:ext cx="85278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CS" sz="1400" dirty="0"/>
          </a:p>
          <a:p>
            <a:pPr algn="just"/>
            <a:r>
              <a:rPr lang="sr-Cyrl-RS" sz="1400" dirty="0" smtClean="0"/>
              <a:t>У 2022.години усвојен је Програм подршке за спровођење пољопривредне политике и политике руралног развоја за подручје општине Петровац на Млави у оквиру  ког су средства  утрошена за наредне подстицаје:</a:t>
            </a:r>
          </a:p>
          <a:p>
            <a:pPr marL="285750" indent="-285750" algn="just">
              <a:buFontTx/>
              <a:buChar char="-"/>
            </a:pPr>
            <a:r>
              <a:rPr lang="sr-Cyrl-RS" sz="1400" dirty="0" smtClean="0"/>
              <a:t>Инвестиције у физичку имовину пољопривредних газдинстава као и за инвестиције за унапређење и развој руралне инфраструктуре.</a:t>
            </a:r>
          </a:p>
          <a:p>
            <a:pPr marL="285750" indent="-285750" algn="just">
              <a:buFontTx/>
              <a:buChar char="-"/>
            </a:pPr>
            <a:r>
              <a:rPr lang="sr-Cyrl-RS" sz="1400" dirty="0" smtClean="0"/>
              <a:t>Регрес за репродуктивни материјал</a:t>
            </a:r>
          </a:p>
          <a:p>
            <a:pPr marL="285750" indent="-285750" algn="just">
              <a:buFontTx/>
              <a:buChar char="-"/>
            </a:pPr>
            <a:r>
              <a:rPr lang="sr-Cyrl-RS" sz="1400" dirty="0" smtClean="0"/>
              <a:t>Подстицаји за промотивне активности у пољопривреди и руралном развоју, као и информативне активности и стручно оспособљавање ( Бачијада и посета пољопривредном сајму у Новом Саду</a:t>
            </a:r>
            <a:r>
              <a:rPr lang="en-US" sz="1400" dirty="0" smtClean="0"/>
              <a:t>	</a:t>
            </a:r>
            <a:endParaRPr lang="sr-Cyrl-CS" sz="14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95996C84-83D4-497F-8417-C5AC53235A66}"/>
              </a:ext>
            </a:extLst>
          </p:cNvPr>
          <p:cNvSpPr txBox="1">
            <a:spLocks/>
          </p:cNvSpPr>
          <p:nvPr/>
        </p:nvSpPr>
        <p:spPr>
          <a:xfrm>
            <a:off x="1082040" y="990600"/>
            <a:ext cx="6766560" cy="266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/>
              <a:t>Сврха Програма је унапређивање пољопривредне производње у </a:t>
            </a:r>
            <a:r>
              <a:rPr lang="ru-RU" sz="1400" dirty="0" smtClean="0"/>
              <a:t>граду/општини</a:t>
            </a:r>
            <a:endParaRPr lang="sr-Cyrl-RS" sz="1400" dirty="0"/>
          </a:p>
          <a:p>
            <a:pPr marL="109728" indent="0" algn="ctr">
              <a:buFont typeface="Arial" panose="020B0604020202020204" pitchFamily="34" charset="0"/>
              <a:buNone/>
            </a:pPr>
            <a:endParaRPr lang="sr-Cyrl-RS" sz="1400" dirty="0"/>
          </a:p>
        </p:txBody>
      </p:sp>
      <p:pic>
        <p:nvPicPr>
          <p:cNvPr id="9" name="Picture 8" descr="Untitled design4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962400"/>
            <a:ext cx="3931920" cy="2286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Untitled design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962400"/>
            <a:ext cx="3928039" cy="22973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3840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4425" y="228601"/>
            <a:ext cx="6962775" cy="609600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Заштита животне средине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0520" y="1759539"/>
            <a:ext cx="4831080" cy="450261"/>
          </a:xfrm>
        </p:spPr>
        <p:txBody>
          <a:bodyPr/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274.664.464,65 </a:t>
            </a:r>
            <a:r>
              <a:rPr lang="sr-Cyrl-RS" sz="2000" dirty="0"/>
              <a:t>динара</a:t>
            </a:r>
          </a:p>
          <a:p>
            <a:endParaRPr lang="sr-Cyrl-RS" dirty="0"/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5" name="Rectangle 4"/>
          <p:cNvSpPr/>
          <p:nvPr/>
        </p:nvSpPr>
        <p:spPr>
          <a:xfrm>
            <a:off x="469305" y="2353270"/>
            <a:ext cx="8398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dirty="0"/>
              <a:t>Током </a:t>
            </a:r>
            <a:r>
              <a:rPr lang="sr-Cyrl-CS" dirty="0" smtClean="0"/>
              <a:t>20</a:t>
            </a:r>
            <a:r>
              <a:rPr lang="en-US" dirty="0" smtClean="0"/>
              <a:t>22</a:t>
            </a:r>
            <a:r>
              <a:rPr lang="sr-Cyrl-CS" dirty="0" smtClean="0"/>
              <a:t>. </a:t>
            </a:r>
            <a:r>
              <a:rPr lang="sr-Cyrl-CS" dirty="0"/>
              <a:t>године у оквиру </a:t>
            </a:r>
            <a:r>
              <a:rPr lang="sr-Cyrl-CS" dirty="0" smtClean="0"/>
              <a:t>програма заштите </a:t>
            </a:r>
            <a:r>
              <a:rPr lang="sr-Cyrl-CS" dirty="0"/>
              <a:t>животне средине </a:t>
            </a:r>
            <a:r>
              <a:rPr lang="sr-Cyrl-RS" dirty="0" smtClean="0"/>
              <a:t>урађен је веома значајан пројекат за нашу општину- Трансфер станица са рециклажним двориштем, средства су добијена од Министарства заштите животне средине.</a:t>
            </a:r>
            <a:endParaRPr lang="sr-Latn-R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6DD6E3B4-610A-4960-A69A-1A8D35E6CD5D}"/>
              </a:ext>
            </a:extLst>
          </p:cNvPr>
          <p:cNvSpPr txBox="1">
            <a:spLocks/>
          </p:cNvSpPr>
          <p:nvPr/>
        </p:nvSpPr>
        <p:spPr>
          <a:xfrm>
            <a:off x="228600" y="993648"/>
            <a:ext cx="8718848" cy="454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RS" sz="1400" dirty="0"/>
              <a:t>Сврха Програма је обезбеђивање услова за одрживи развој локалне заједнице одговорним односом према животној средини; Ефикасно и одрживо управљање отпадним водама; Одрживо управљање отпадом</a:t>
            </a:r>
            <a:endParaRPr lang="sr-Latn-RS" sz="1400" dirty="0"/>
          </a:p>
          <a:p>
            <a:pPr marL="0" indent="0">
              <a:buNone/>
            </a:pPr>
            <a:endParaRPr lang="sr-Cyrl-RS" sz="1400" dirty="0"/>
          </a:p>
        </p:txBody>
      </p:sp>
      <p:pic>
        <p:nvPicPr>
          <p:cNvPr id="6" name="Picture 5" descr="deponija_100816_tw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733800"/>
            <a:ext cx="4114800" cy="2590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deponij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721258"/>
            <a:ext cx="4114800" cy="26033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23525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938802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86660" y="1828800"/>
            <a:ext cx="8595360" cy="3886200"/>
          </a:xfrm>
        </p:spPr>
        <p:txBody>
          <a:bodyPr>
            <a:normAutofit/>
          </a:bodyPr>
          <a:lstStyle/>
          <a:p>
            <a:endParaRPr lang="sr-Cyrl-RS" dirty="0"/>
          </a:p>
          <a:p>
            <a:pPr algn="just"/>
            <a:r>
              <a:rPr lang="sr-Cyrl-RS" sz="1800" dirty="0"/>
              <a:t>Сврха програма: </a:t>
            </a:r>
            <a:r>
              <a:rPr lang="ru-RU" sz="1800" dirty="0"/>
              <a:t>Унапређење организације саобраћаја </a:t>
            </a:r>
            <a:r>
              <a:rPr lang="en-US" sz="1800" dirty="0"/>
              <a:t>и </a:t>
            </a:r>
            <a:r>
              <a:rPr lang="en-US" sz="1800" dirty="0" err="1"/>
              <a:t>унапређење</a:t>
            </a:r>
            <a:r>
              <a:rPr lang="en-US" sz="1800" dirty="0"/>
              <a:t> </a:t>
            </a:r>
            <a:r>
              <a:rPr lang="en-US" sz="1800" dirty="0" err="1"/>
              <a:t>саобраћајне</a:t>
            </a:r>
            <a:r>
              <a:rPr lang="en-US" sz="1800" dirty="0"/>
              <a:t> </a:t>
            </a:r>
            <a:r>
              <a:rPr lang="en-US" sz="1800" dirty="0" err="1"/>
              <a:t>инфраструктуре</a:t>
            </a:r>
            <a:r>
              <a:rPr lang="en-US" sz="1800" dirty="0"/>
              <a:t> </a:t>
            </a:r>
            <a:r>
              <a:rPr lang="ru-RU" sz="1800" dirty="0"/>
              <a:t>у локалној самоуправи</a:t>
            </a:r>
            <a:r>
              <a:rPr lang="ru-RU" sz="1800" dirty="0" smtClean="0"/>
              <a:t>. Укупно реализована средства у оквиру целог програма 97.558.382,21 дин.</a:t>
            </a:r>
            <a:endParaRPr lang="ru-RU" sz="1800" dirty="0"/>
          </a:p>
          <a:p>
            <a:pPr algn="just"/>
            <a:r>
              <a:rPr lang="ru-RU" sz="1800" dirty="0"/>
              <a:t>Конкурисали смо код Кабинета министра без портфеља задуженог за унапређење развоја недовољно неразвијених општина, по пројекту ,,</a:t>
            </a:r>
            <a:r>
              <a:rPr lang="sr-Cyrl-RS" sz="1800" dirty="0"/>
              <a:t>Унапређење инфраструктурних капацитета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територији</a:t>
            </a:r>
            <a:r>
              <a:rPr lang="en-US" sz="1800" dirty="0"/>
              <a:t> </a:t>
            </a:r>
            <a:r>
              <a:rPr lang="en-US" sz="1800" dirty="0" err="1"/>
              <a:t>општине</a:t>
            </a:r>
            <a:r>
              <a:rPr lang="en-US" sz="1800" dirty="0"/>
              <a:t> </a:t>
            </a:r>
            <a:r>
              <a:rPr lang="en-US" sz="1800" dirty="0" err="1"/>
              <a:t>Петровац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Млави</a:t>
            </a:r>
            <a:r>
              <a:rPr lang="en-US" sz="1800" dirty="0"/>
              <a:t> -</a:t>
            </a:r>
            <a:r>
              <a:rPr lang="sr-Cyrl-RS" sz="1800" dirty="0"/>
              <a:t> ул.Јована Јовановића Змаја у  Петровцу на Млави, ул.Село и потес Кулма у насељу </a:t>
            </a:r>
            <a:r>
              <a:rPr lang="sr-Cyrl-RS" sz="1800" dirty="0" smtClean="0"/>
              <a:t>Лесковац </a:t>
            </a:r>
            <a:r>
              <a:rPr lang="sr-Cyrl-RS" sz="1800" dirty="0"/>
              <a:t>: укупно 19.972.597,92 динара са ПДВ-ом.  Учешће општине је 11.974.597,92 динара са ПДВ-ом.</a:t>
            </a:r>
            <a:endParaRPr lang="en-US" sz="1800" dirty="0"/>
          </a:p>
          <a:p>
            <a:r>
              <a:rPr lang="sr-Cyrl-RS" sz="1800" dirty="0"/>
              <a:t>Утрошено током 2022 године из сопственог буџета: укупно 28.693.882,45</a:t>
            </a:r>
            <a:r>
              <a:rPr lang="sr-Cyrl-RS" sz="1800" b="1" dirty="0"/>
              <a:t> </a:t>
            </a:r>
            <a:r>
              <a:rPr lang="sr-Cyrl-RS" sz="1800" dirty="0"/>
              <a:t> динара без </a:t>
            </a:r>
            <a:r>
              <a:rPr lang="sr-Cyrl-RS" sz="1800" dirty="0" smtClean="0"/>
              <a:t>ПДВ-а.</a:t>
            </a:r>
            <a:endParaRPr lang="sr-Latn-RS" sz="1800" dirty="0" smtClean="0"/>
          </a:p>
          <a:p>
            <a:r>
              <a:rPr lang="sr-Cyrl-RS" sz="1800" dirty="0" smtClean="0"/>
              <a:t>Реализовани </a:t>
            </a:r>
            <a:r>
              <a:rPr lang="sr-Cyrl-RS" sz="1800" dirty="0"/>
              <a:t>пројекти током 2022 године су:</a:t>
            </a:r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6" name="Rectangle 5"/>
          <p:cNvSpPr/>
          <p:nvPr/>
        </p:nvSpPr>
        <p:spPr>
          <a:xfrm>
            <a:off x="152400" y="6096000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26EB0A94-310F-4827-BCDA-2A944E40A180}"/>
              </a:ext>
            </a:extLst>
          </p:cNvPr>
          <p:cNvSpPr txBox="1">
            <a:spLocks/>
          </p:cNvSpPr>
          <p:nvPr/>
        </p:nvSpPr>
        <p:spPr>
          <a:xfrm>
            <a:off x="228600" y="1540193"/>
            <a:ext cx="8763000" cy="441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RS" sz="1400" dirty="0"/>
              <a:t>Сврха Програма је </a:t>
            </a:r>
            <a:r>
              <a:rPr lang="ru-RU" sz="1400" dirty="0"/>
              <a:t>унапређење организације саобраћаја и унапређење саобраћајне инфраструктуре у </a:t>
            </a:r>
            <a:r>
              <a:rPr lang="ru-RU" sz="1400" dirty="0" smtClean="0"/>
              <a:t>граду/општини</a:t>
            </a:r>
            <a:endParaRPr lang="sr-Cyrl-RS" sz="1400" dirty="0"/>
          </a:p>
          <a:p>
            <a:pPr marL="109728" indent="0">
              <a:buFont typeface="Arial" panose="020B0604020202020204" pitchFamily="34" charset="0"/>
              <a:buNone/>
            </a:pPr>
            <a:endParaRPr lang="sr-Cyrl-RS" sz="1400" dirty="0"/>
          </a:p>
        </p:txBody>
      </p:sp>
    </p:spTree>
    <p:extLst>
      <p:ext uri="{BB962C8B-B14F-4D97-AF65-F5344CB8AC3E}">
        <p14:creationId xmlns="" xmlns:p14="http://schemas.microsoft.com/office/powerpoint/2010/main" val="9157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sr-Cyrl-RS" sz="3000" dirty="0">
                <a:latin typeface="+mn-lt"/>
              </a:rPr>
              <a:t>Садржај:</a:t>
            </a:r>
            <a:endParaRPr lang="sr-Latn-RS" sz="30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828800"/>
            <a:ext cx="6172200" cy="3581400"/>
          </a:xfrm>
        </p:spPr>
        <p:txBody>
          <a:bodyPr>
            <a:normAutofit/>
          </a:bodyPr>
          <a:lstStyle/>
          <a:p>
            <a:pPr algn="just"/>
            <a:r>
              <a:rPr lang="sr-Cyrl-RS" sz="2000" dirty="0"/>
              <a:t>Уводна реч</a:t>
            </a:r>
          </a:p>
          <a:p>
            <a:pPr algn="just"/>
            <a:r>
              <a:rPr lang="sr-Cyrl-RS" sz="2000" dirty="0"/>
              <a:t>Структура остварених текућих прихода и примања</a:t>
            </a:r>
          </a:p>
          <a:p>
            <a:pPr algn="just"/>
            <a:r>
              <a:rPr lang="sr-Cyrl-RS" sz="2000" dirty="0"/>
              <a:t>Остварење прихода и примања у односу на план</a:t>
            </a:r>
          </a:p>
          <a:p>
            <a:pPr algn="just"/>
            <a:r>
              <a:rPr lang="sr-Cyrl-RS" sz="2000" dirty="0"/>
              <a:t>Месечна динамика остварења прихода</a:t>
            </a:r>
          </a:p>
          <a:p>
            <a:pPr algn="just"/>
            <a:r>
              <a:rPr lang="sr-Cyrl-RS" sz="2000" dirty="0"/>
              <a:t>Структура извршених расхода и издатака</a:t>
            </a:r>
          </a:p>
          <a:p>
            <a:pPr algn="just"/>
            <a:r>
              <a:rPr lang="sr-Cyrl-RS" sz="2000" dirty="0"/>
              <a:t>Извршење расхода и издатака у односу на план</a:t>
            </a:r>
          </a:p>
          <a:p>
            <a:pPr algn="just"/>
            <a:r>
              <a:rPr lang="sr-Cyrl-RS" sz="2000" dirty="0"/>
              <a:t>Месечна динамика извршења расхода</a:t>
            </a:r>
          </a:p>
          <a:p>
            <a:pPr algn="just"/>
            <a:r>
              <a:rPr lang="sr-Cyrl-RS" sz="2000" dirty="0"/>
              <a:t>Преглед извршења по корисницима</a:t>
            </a:r>
          </a:p>
          <a:p>
            <a:pPr algn="just"/>
            <a:r>
              <a:rPr lang="sr-Cyrl-RS" sz="2000" dirty="0"/>
              <a:t>Преглед извршења по програмима</a:t>
            </a:r>
            <a:endParaRPr lang="sr-Latn-RS" sz="2000" dirty="0"/>
          </a:p>
        </p:txBody>
      </p:sp>
    </p:spTree>
    <p:extLst>
      <p:ext uri="{BB962C8B-B14F-4D97-AF65-F5344CB8AC3E}">
        <p14:creationId xmlns="" xmlns:p14="http://schemas.microsoft.com/office/powerpoint/2010/main" val="231168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28600"/>
            <a:ext cx="7296150" cy="1066801"/>
          </a:xfrm>
        </p:spPr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6240" y="1450848"/>
            <a:ext cx="8595360" cy="144475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5000"/>
              </a:lnSpc>
            </a:pPr>
            <a:r>
              <a:rPr lang="sr-Cyrl-RS" sz="1800" dirty="0" smtClean="0"/>
              <a:t>Изградња улице “Јована Јовановића Змаја” у Петровцу на Млави, у дужини Л=256,72м</a:t>
            </a:r>
            <a:r>
              <a:rPr lang="sr-Cyrl-RS" sz="1800" dirty="0" smtClean="0">
                <a:ea typeface="Calibri"/>
                <a:cs typeface="Times New Roman"/>
              </a:rPr>
              <a:t>, и ширини асфалтног коловоза Б=5м.</a:t>
            </a:r>
          </a:p>
          <a:p>
            <a:pPr marL="342900" indent="-342900">
              <a:lnSpc>
                <a:spcPct val="115000"/>
              </a:lnSpc>
            </a:pPr>
            <a:r>
              <a:rPr lang="sr-Cyrl-RS" sz="1800" dirty="0" smtClean="0">
                <a:ea typeface="Calibri"/>
                <a:cs typeface="Times New Roman"/>
              </a:rPr>
              <a:t>Рекапитулација : 7.406.490,21 динара без ПДВ-а.</a:t>
            </a:r>
          </a:p>
          <a:p>
            <a:endParaRPr lang="en-US" sz="1800" dirty="0"/>
          </a:p>
        </p:txBody>
      </p:sp>
      <p:pic>
        <p:nvPicPr>
          <p:cNvPr id="4098" name="Picture 2" descr="C:\Users\USER~1.DES\AppData\Local\Temp\Rar$DRa9848.35969\СЛИКЕ ЈЈ ЗМАЈ\310959749_474192381418209_822421994680761538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895600"/>
            <a:ext cx="6934200" cy="35814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762386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450848"/>
            <a:ext cx="8595360" cy="121615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5000"/>
              </a:lnSpc>
            </a:pPr>
            <a:r>
              <a:rPr lang="sr-Cyrl-RS" sz="1800" dirty="0" smtClean="0"/>
              <a:t>Изградња улице “Село” у Лесковцу, у Дужини Л=406,86м</a:t>
            </a:r>
            <a:r>
              <a:rPr lang="sr-Cyrl-RS" sz="1800" dirty="0" smtClean="0">
                <a:ea typeface="Calibri"/>
                <a:cs typeface="Times New Roman"/>
              </a:rPr>
              <a:t>, и ширини асфалтног коловоза Б=3м.</a:t>
            </a:r>
            <a:endParaRPr lang="sr-Latn-RS" sz="1800" dirty="0" smtClean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</a:pPr>
            <a:r>
              <a:rPr lang="sr-Cyrl-RS" sz="1800" dirty="0" smtClean="0">
                <a:ea typeface="Calibri"/>
                <a:cs typeface="Times New Roman"/>
              </a:rPr>
              <a:t>Рекапитулација : 4.435.590,50 динара без ПДВ-а.</a:t>
            </a:r>
            <a:r>
              <a:rPr lang="sr-Cyrl-RS" sz="1800" dirty="0" smtClean="0"/>
              <a:t>  </a:t>
            </a:r>
            <a:endParaRPr lang="en-US" sz="1800" dirty="0"/>
          </a:p>
        </p:txBody>
      </p:sp>
      <p:pic>
        <p:nvPicPr>
          <p:cNvPr id="5122" name="Picture 2" descr="C:\Users\USER~1.DES\AppData\Local\Temp\Rar$DRa9848.44316\СЛИКЕ ЛЕСКОВАЦ\311120966_474192431418204_775714514781811903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819400"/>
            <a:ext cx="7010400" cy="3581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2091832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374648"/>
            <a:ext cx="8595360" cy="121615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Cyrl-RS" sz="1800" dirty="0" smtClean="0"/>
              <a:t>Изградња дела локалног пута на потесу “Кулма” у Лесковцу, у дужини Л= 490,67м</a:t>
            </a:r>
            <a:r>
              <a:rPr lang="sr-Cyrl-RS" sz="1800" dirty="0" smtClean="0">
                <a:ea typeface="Calibri"/>
                <a:cs typeface="Times New Roman"/>
              </a:rPr>
              <a:t>, и ширини асфалтног коловоза Б=3м.</a:t>
            </a:r>
            <a:endParaRPr lang="en-US" sz="1800" dirty="0" smtClean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r-Cyrl-RS" sz="1800" dirty="0" smtClean="0">
                <a:ea typeface="Calibri"/>
                <a:cs typeface="Times New Roman"/>
              </a:rPr>
              <a:t>Рекапитулација : 4.716.808,52 динара без ПДВ-а.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6146" name="Picture 2" descr="C:\Users\USER~1.DES\AppData\Local\Temp\Rar$DRa9848.48338\СЛИКЕ ЛЕСКОВАЦ\310969035_474192504751530_232382376832457093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743200"/>
            <a:ext cx="6781800" cy="381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2696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447800"/>
            <a:ext cx="8595360" cy="121615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Cyrl-RS" sz="1800" dirty="0" smtClean="0">
                <a:ea typeface="Calibri"/>
                <a:cs typeface="Times New Roman"/>
              </a:rPr>
              <a:t>Пут за цркву „Цара Константина и Царице Јелене“ и насељу Бистрица у укупној дужини  од Л=500м, и ширини асфалтног коловоза Б=3м.</a:t>
            </a:r>
            <a:endParaRPr lang="en-US" sz="1800" dirty="0" smtClean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r-Cyrl-RS" sz="1800" dirty="0" smtClean="0">
                <a:ea typeface="Calibri"/>
                <a:cs typeface="Times New Roman"/>
              </a:rPr>
              <a:t>Рекапитулација : 5.749.774,62 динара без ПДВ-а.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en-US" sz="1800" dirty="0" smtClean="0">
              <a:ea typeface="Calibri"/>
              <a:cs typeface="Times New Roman"/>
            </a:endParaRPr>
          </a:p>
          <a:p>
            <a:endParaRPr lang="en-US" sz="1800" dirty="0"/>
          </a:p>
        </p:txBody>
      </p:sp>
      <p:pic>
        <p:nvPicPr>
          <p:cNvPr id="4" name="Picture 3" descr="C:\Users\USER~1.DES\AppData\Local\Temp\Rar$DRa9848.7843\СЛИКЕ БИСТРИЦА\308633100_463838049120309_1340706689417448912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95600"/>
            <a:ext cx="6781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72604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6240" y="1450848"/>
            <a:ext cx="8595360" cy="1063752"/>
          </a:xfrm>
        </p:spPr>
        <p:txBody>
          <a:bodyPr>
            <a:normAutofit/>
          </a:bodyPr>
          <a:lstStyle/>
          <a:p>
            <a:pPr lvl="0"/>
            <a:r>
              <a:rPr lang="sr-Cyrl-RS" sz="1800" dirty="0" smtClean="0"/>
              <a:t>Изградња улице Вере Гвозденовић 1   Л=139,38м, и ширини асфалтног коловоза Б=4м.</a:t>
            </a:r>
            <a:endParaRPr lang="en-US" sz="1800" dirty="0" smtClean="0"/>
          </a:p>
          <a:p>
            <a:r>
              <a:rPr lang="sr-Cyrl-RS" sz="1800" dirty="0" smtClean="0"/>
              <a:t>Рекапитулација : 1.757.381,91 </a:t>
            </a:r>
            <a:r>
              <a:rPr lang="sr-Cyrl-RS" sz="1800" dirty="0" smtClean="0">
                <a:ea typeface="Calibri"/>
                <a:cs typeface="Times New Roman"/>
              </a:rPr>
              <a:t>динара без ПДВ-а.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4" name="Picture 3" descr="C:\Users\USER~1.DES\AppData\Local\Temp\Rar$DRa9848.12715\СЛИКЕ ВЕРЕ ГВОЗДЕНОВИЋ\312353241_485481660289281_7943570724693055113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743200"/>
            <a:ext cx="6934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2278496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72440" y="1527048"/>
            <a:ext cx="8595360" cy="1139952"/>
          </a:xfrm>
        </p:spPr>
        <p:txBody>
          <a:bodyPr>
            <a:normAutofit/>
          </a:bodyPr>
          <a:lstStyle/>
          <a:p>
            <a:pPr lvl="0"/>
            <a:r>
              <a:rPr lang="sr-Cyrl-RS" sz="1800" dirty="0" smtClean="0"/>
              <a:t>Изградња улице Вере Гвозденовић 2   Л=344,72м, и ширини асфалтног коловоза Б=4м.</a:t>
            </a:r>
            <a:endParaRPr lang="en-US" sz="1800" dirty="0" smtClean="0"/>
          </a:p>
          <a:p>
            <a:r>
              <a:rPr lang="sr-Cyrl-RS" sz="1800" dirty="0" smtClean="0"/>
              <a:t>Рекапитулација : 4.810.761,68 </a:t>
            </a:r>
            <a:r>
              <a:rPr lang="sr-Cyrl-RS" sz="1800" dirty="0" smtClean="0">
                <a:ea typeface="Calibri"/>
                <a:cs typeface="Times New Roman"/>
              </a:rPr>
              <a:t>динара без ПДВ-а.</a:t>
            </a:r>
            <a:endParaRPr lang="sr-Cyrl-R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6" name="Picture 5" descr="C:\Users\USER~1.DES\AppData\Local\Temp\Rar$DRa9848.14471\СЛИКЕ ВЕРЕ ГВОЗДЕНОВИЋ\312129005_485481786955935_8472165688365726903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95600"/>
            <a:ext cx="6934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549092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527048"/>
            <a:ext cx="7909560" cy="1139952"/>
          </a:xfrm>
        </p:spPr>
        <p:txBody>
          <a:bodyPr>
            <a:normAutofit/>
          </a:bodyPr>
          <a:lstStyle/>
          <a:p>
            <a:pPr lvl="0"/>
            <a:r>
              <a:rPr lang="sr-Cyrl-RS" sz="1800" dirty="0" smtClean="0"/>
              <a:t>Изградња улице Кореничке у Везичеву 1    Л=233,80м, и ширини асфалтног коловоза Б=3м.</a:t>
            </a:r>
            <a:endParaRPr lang="en-US" sz="1800" dirty="0" smtClean="0"/>
          </a:p>
          <a:p>
            <a:r>
              <a:rPr lang="sr-Cyrl-RS" sz="1800" dirty="0" smtClean="0"/>
              <a:t>Рекапитулација : 2.314.973,77 </a:t>
            </a:r>
            <a:r>
              <a:rPr lang="sr-Cyrl-RS" sz="1800" dirty="0" smtClean="0">
                <a:ea typeface="Calibri"/>
                <a:cs typeface="Times New Roman"/>
              </a:rPr>
              <a:t>динара без ПДВ-а.</a:t>
            </a:r>
            <a:endParaRPr lang="sr-Cyrl-RS" sz="1800" dirty="0" smtClean="0"/>
          </a:p>
          <a:p>
            <a:endParaRPr lang="en-US" sz="1800" dirty="0"/>
          </a:p>
        </p:txBody>
      </p:sp>
      <p:pic>
        <p:nvPicPr>
          <p:cNvPr id="1026" name="Picture 2" descr="C:\Users\USER~1.DES\AppData\Local\Temp\Rar$DRa9848.15171\СЛИКЕ ВЕЗИЧЕВО\312122289_484611250376322_907652237912056411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19400"/>
            <a:ext cx="6858000" cy="373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83848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Организација саобраћаја и саобраћајна инфраструктура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6240" y="1527048"/>
            <a:ext cx="8595360" cy="987552"/>
          </a:xfrm>
        </p:spPr>
        <p:txBody>
          <a:bodyPr>
            <a:normAutofit/>
          </a:bodyPr>
          <a:lstStyle/>
          <a:p>
            <a:pPr lvl="0"/>
            <a:r>
              <a:rPr lang="sr-Cyrl-RS" sz="1800" dirty="0" smtClean="0"/>
              <a:t>Изградња улице Кореничке у Везичеву 2    Л=472,80м, и ширини асфалтног коловоза Б=3м.</a:t>
            </a:r>
            <a:endParaRPr lang="en-US" sz="1800" dirty="0" smtClean="0"/>
          </a:p>
          <a:p>
            <a:r>
              <a:rPr lang="sr-Cyrl-RS" sz="1800" dirty="0" smtClean="0"/>
              <a:t>Рекапитулација : 4.299.435,45 </a:t>
            </a:r>
            <a:r>
              <a:rPr lang="sr-Cyrl-RS" sz="1800" dirty="0" smtClean="0">
                <a:ea typeface="Calibri"/>
                <a:cs typeface="Times New Roman"/>
              </a:rPr>
              <a:t>динара без ПДВ-а.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2050" name="Picture 2" descr="C:\Users\USER~1.DES\AppData\Local\Temp\Rar$DRa9848.23325\СЛИКЕ ВЕЗИЧЕВО\312175496_484611387042975_90162686687669944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743200"/>
            <a:ext cx="6705600" cy="3886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673159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533399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Предшколско васпитање и образовање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673353"/>
            <a:ext cx="4419600" cy="384047"/>
          </a:xfrm>
        </p:spPr>
        <p:txBody>
          <a:bodyPr>
            <a:noAutofit/>
          </a:bodyPr>
          <a:lstStyle/>
          <a:p>
            <a:r>
              <a:rPr lang="sr-Cyrl-RS" sz="1800" dirty="0"/>
              <a:t>Укупно </a:t>
            </a:r>
            <a:r>
              <a:rPr lang="sr-Cyrl-RS" sz="1800" dirty="0" smtClean="0"/>
              <a:t>утрошено 136,582,240,60 </a:t>
            </a:r>
            <a:r>
              <a:rPr lang="sr-Cyrl-RS" sz="1800" dirty="0"/>
              <a:t>динара</a:t>
            </a:r>
          </a:p>
          <a:p>
            <a:endParaRPr lang="sr-Cyrl-RS" sz="1800" dirty="0"/>
          </a:p>
          <a:p>
            <a:pPr marL="109728" indent="0">
              <a:buNone/>
            </a:pPr>
            <a:endParaRPr lang="sr-Cyrl-RS" sz="1800" dirty="0"/>
          </a:p>
        </p:txBody>
      </p:sp>
      <p:sp>
        <p:nvSpPr>
          <p:cNvPr id="5" name="Rectangle 4"/>
          <p:cNvSpPr/>
          <p:nvPr/>
        </p:nvSpPr>
        <p:spPr>
          <a:xfrm>
            <a:off x="304800" y="5628382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sz="1400" dirty="0" smtClean="0"/>
              <a:t>У оквиру инвестиционог </a:t>
            </a:r>
            <a:r>
              <a:rPr lang="sr-Cyrl-CS" sz="1400" dirty="0"/>
              <a:t>улагања </a:t>
            </a:r>
            <a:r>
              <a:rPr lang="sr-Cyrl-CS" sz="1400" dirty="0" smtClean="0"/>
              <a:t>урађен је пројекат „ Унапређење технолошког- прехамбрених услова у окружењу најмлађих у предшколској установи Галеб у Петровцу на Млави- кухиња и вешерај. </a:t>
            </a:r>
            <a:r>
              <a:rPr lang="sr-Cyrl-CS" sz="1400" dirty="0"/>
              <a:t>Улагањем у објекат створени су адекватни услови за васпитно-образовни рад са децом. Број деце уписане у ПУ </a:t>
            </a:r>
            <a:r>
              <a:rPr lang="sr-Cyrl-CS" sz="1400" dirty="0" smtClean="0"/>
              <a:t>„2022“ </a:t>
            </a:r>
            <a:r>
              <a:rPr lang="sr-Cyrl-CS" sz="1400" dirty="0"/>
              <a:t>је </a:t>
            </a:r>
            <a:r>
              <a:rPr lang="sr-Cyrl-CS" sz="1400" dirty="0" smtClean="0"/>
              <a:t>603 (285 </a:t>
            </a:r>
            <a:r>
              <a:rPr lang="sr-Cyrl-CS" sz="1400" dirty="0"/>
              <a:t>девојчица и </a:t>
            </a:r>
            <a:r>
              <a:rPr lang="sr-Cyrl-CS" sz="1400" dirty="0" smtClean="0"/>
              <a:t>318 </a:t>
            </a:r>
            <a:r>
              <a:rPr lang="sr-Cyrl-CS" sz="1400" dirty="0"/>
              <a:t>дечака) која су распоређена у </a:t>
            </a:r>
            <a:r>
              <a:rPr lang="sr-Cyrl-CS" sz="1400" dirty="0" smtClean="0"/>
              <a:t>33 </a:t>
            </a:r>
            <a:r>
              <a:rPr lang="sr-Cyrl-CS" sz="1400" dirty="0"/>
              <a:t>васпитних група</a:t>
            </a:r>
            <a:r>
              <a:rPr lang="sr-Cyrl-CS" sz="1400" i="1" dirty="0"/>
              <a:t>.	</a:t>
            </a:r>
            <a:endParaRPr lang="sr-Latn-RS" sz="1400" i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2F5D4AD7-55F0-4DC8-A663-259610176E9F}"/>
              </a:ext>
            </a:extLst>
          </p:cNvPr>
          <p:cNvSpPr txBox="1">
            <a:spLocks/>
          </p:cNvSpPr>
          <p:nvPr/>
        </p:nvSpPr>
        <p:spPr>
          <a:xfrm>
            <a:off x="296443" y="990601"/>
            <a:ext cx="8293696" cy="45415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је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омогућавање обухвата предшколске деце у вртићима, односно функционисање и остваривање предшколског васпитања и образовања </a:t>
            </a:r>
            <a:endParaRPr kumimoji="0" lang="sr-Cyrl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972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972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336921075_6380493521970325_54487418833188203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396649"/>
            <a:ext cx="3505200" cy="26325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320616099_525800126166032_681133767571855712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765" y="1600200"/>
            <a:ext cx="4233235" cy="19044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320259313_2672616526207510_2831319888711621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657600"/>
            <a:ext cx="4267200" cy="1905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3282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152401"/>
            <a:ext cx="8591550" cy="638558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Основно образовање и васпитање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26720" y="1650626"/>
            <a:ext cx="4678680" cy="406774"/>
          </a:xfrm>
        </p:spPr>
        <p:txBody>
          <a:bodyPr>
            <a:normAutofit fontScale="92500"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105.478.602,29 </a:t>
            </a:r>
            <a:r>
              <a:rPr lang="sr-Cyrl-RS" sz="2000" dirty="0"/>
              <a:t>динара</a:t>
            </a:r>
          </a:p>
          <a:p>
            <a:endParaRPr lang="sr-Cyrl-RS" dirty="0"/>
          </a:p>
          <a:p>
            <a:pPr marL="109728" indent="0">
              <a:buNone/>
            </a:pPr>
            <a:endParaRPr lang="sr-Cyrl-RS" dirty="0"/>
          </a:p>
        </p:txBody>
      </p:sp>
      <p:sp>
        <p:nvSpPr>
          <p:cNvPr id="5" name="Rectangle 4"/>
          <p:cNvSpPr/>
          <p:nvPr/>
        </p:nvSpPr>
        <p:spPr>
          <a:xfrm>
            <a:off x="457200" y="2256472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dirty="0"/>
              <a:t>Програмска активност 2002-0001 Функционисање основних школа остварена је у потпуности, испуњени су планирани </a:t>
            </a:r>
            <a:r>
              <a:rPr lang="sr-Cyrl-CS" dirty="0" smtClean="0"/>
              <a:t>индикатори  и </a:t>
            </a:r>
            <a:r>
              <a:rPr lang="sr-Cyrl-CS" dirty="0"/>
              <a:t>одржавање </a:t>
            </a:r>
            <a:r>
              <a:rPr lang="sr-Cyrl-CS" dirty="0" smtClean="0"/>
              <a:t>осам </a:t>
            </a:r>
            <a:r>
              <a:rPr lang="sr-Cyrl-CS" dirty="0"/>
              <a:t>школских објеката </a:t>
            </a:r>
            <a:r>
              <a:rPr lang="sr-Cyrl-CS" dirty="0" smtClean="0"/>
              <a:t>са подручним одељењима у </a:t>
            </a:r>
            <a:r>
              <a:rPr lang="sr-Cyrl-CS" dirty="0"/>
              <a:t>складу са потребним условима за несметано одвијање наставе и ваннаставних </a:t>
            </a:r>
            <a:r>
              <a:rPr lang="sr-Cyrl-CS" dirty="0" smtClean="0"/>
              <a:t>активности.</a:t>
            </a:r>
            <a:r>
              <a:rPr lang="sr-Latn-RS" dirty="0" smtClean="0"/>
              <a:t> </a:t>
            </a:r>
            <a:r>
              <a:rPr lang="sr-Cyrl-CS" dirty="0" smtClean="0"/>
              <a:t>Урађена је реконструкцоја и адаптација основне школе у Табановцу.</a:t>
            </a:r>
            <a:endParaRPr lang="sr-Latn-R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DA045E2F-D2A1-4894-AAEA-FAFA2C884860}"/>
              </a:ext>
            </a:extLst>
          </p:cNvPr>
          <p:cNvSpPr txBox="1">
            <a:spLocks/>
          </p:cNvSpPr>
          <p:nvPr/>
        </p:nvSpPr>
        <p:spPr>
          <a:xfrm>
            <a:off x="609600" y="941574"/>
            <a:ext cx="7828358" cy="43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доступност основног образовања свој деци са територије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града/општине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складу са прописаним стандардима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sc_0241-e1516222007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114800"/>
            <a:ext cx="3943350" cy="2057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306052137_454158006754980_15165961669603780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114800"/>
            <a:ext cx="3893870" cy="2057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2122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0" y="228601"/>
            <a:ext cx="3228975" cy="609599"/>
          </a:xfrm>
        </p:spPr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Уводна реч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4320" y="1295400"/>
            <a:ext cx="8595360" cy="49408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Cyrl-RS" dirty="0"/>
              <a:t>Поштовани грађани </a:t>
            </a:r>
            <a:r>
              <a:rPr lang="sr-Cyrl-RS" dirty="0" smtClean="0"/>
              <a:t>Општине Петровац на Млави,</a:t>
            </a:r>
            <a:endParaRPr lang="sr-Cyrl-RS" dirty="0"/>
          </a:p>
          <a:p>
            <a:pPr marL="0" indent="0">
              <a:buNone/>
            </a:pPr>
            <a:endParaRPr lang="sr-Cyrl-RS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dirty="0"/>
              <a:t>Презентација која је пред вама има за циљ да вам на што једноставнији и приступачнији начин прикаже</a:t>
            </a:r>
            <a:r>
              <a:rPr lang="en-US" dirty="0"/>
              <a:t> </a:t>
            </a:r>
            <a:r>
              <a:rPr lang="sr-Cyrl-RS" dirty="0"/>
              <a:t>на који начин је претходне године утрошен новац из буџета наше </a:t>
            </a:r>
            <a:r>
              <a:rPr lang="sr-Cyrl-RS" dirty="0" smtClean="0"/>
              <a:t>општине. </a:t>
            </a:r>
            <a:endParaRPr lang="sr-Cyrl-RS" dirty="0"/>
          </a:p>
          <a:p>
            <a:pPr marL="0" indent="0" algn="just">
              <a:buNone/>
            </a:pPr>
            <a:r>
              <a:rPr lang="sr-Cyrl-RS" dirty="0"/>
              <a:t>Намера нам је да Вам на сажет и јасан начин прикажемо колико је остварено прихода и примања као и колико је утрошено расхода и издатака у претходној години како по буџетским корисницима тако и по програмима. </a:t>
            </a:r>
          </a:p>
          <a:p>
            <a:pPr marL="0" indent="0" algn="just">
              <a:buNone/>
            </a:pPr>
            <a:r>
              <a:rPr lang="sr-Cyrl-RS" dirty="0"/>
              <a:t>Циљ нам је да у будућности даље унапредимо сарадњу локалне самоуправе и грађана како у креирању буџета тако и у другим сегментима живота у локалној заједници. Један од начина је и транспарентност трошења буџетских средстава чији приказ је пред Вама. </a:t>
            </a:r>
          </a:p>
          <a:p>
            <a:pPr marL="0" indent="0" algn="just">
              <a:buNone/>
            </a:pPr>
            <a:endParaRPr lang="sr-Cyrl-RS" dirty="0"/>
          </a:p>
          <a:p>
            <a:pPr marL="0" indent="0" algn="r">
              <a:buNone/>
            </a:pPr>
            <a:r>
              <a:rPr lang="sr-Cyrl-RS" dirty="0"/>
              <a:t> Председник </a:t>
            </a:r>
            <a:r>
              <a:rPr lang="sr-Cyrl-RS" dirty="0" smtClean="0"/>
              <a:t>општине</a:t>
            </a:r>
            <a:endParaRPr lang="sr-Cyrl-RS" dirty="0"/>
          </a:p>
          <a:p>
            <a:pPr marL="0" indent="0" algn="r">
              <a:buNone/>
            </a:pPr>
            <a:endParaRPr lang="sr-Cyrl-RS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sr-Cyrl-RS" dirty="0">
                <a:solidFill>
                  <a:srgbClr val="FF0000"/>
                </a:solidFill>
              </a:rPr>
              <a:t> </a:t>
            </a:r>
          </a:p>
          <a:p>
            <a:endParaRPr lang="sr-Cyrl-RS" dirty="0"/>
          </a:p>
          <a:p>
            <a:endParaRPr lang="sr-Cyrl-RS" dirty="0"/>
          </a:p>
          <a:p>
            <a:endParaRPr lang="sr-Latn-RS" dirty="0">
              <a:solidFill>
                <a:srgbClr val="FF0000"/>
              </a:solidFill>
            </a:endParaRPr>
          </a:p>
        </p:txBody>
      </p:sp>
      <p:pic>
        <p:nvPicPr>
          <p:cNvPr id="4" name="Picture 3" descr="dusko_nedin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4419599"/>
            <a:ext cx="2590800" cy="19344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 descr="Image_00001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5105400"/>
            <a:ext cx="1143000" cy="1055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7617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1"/>
            <a:ext cx="8029575" cy="548134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Средње образовање и васпитање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4320" y="1908048"/>
            <a:ext cx="4983480" cy="454152"/>
          </a:xfrm>
        </p:spPr>
        <p:txBody>
          <a:bodyPr>
            <a:normAutofit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14.849.983,27 </a:t>
            </a:r>
            <a:r>
              <a:rPr lang="sr-Cyrl-RS" sz="2000" dirty="0"/>
              <a:t>динара</a:t>
            </a:r>
          </a:p>
          <a:p>
            <a:endParaRPr lang="sr-Cyrl-RS" sz="2000" dirty="0"/>
          </a:p>
          <a:p>
            <a:pPr marL="109728" indent="0">
              <a:buNone/>
            </a:pPr>
            <a:endParaRPr lang="sr-Cyrl-RS" sz="2000" dirty="0"/>
          </a:p>
        </p:txBody>
      </p:sp>
      <p:sp>
        <p:nvSpPr>
          <p:cNvPr id="5" name="Rectangle 4"/>
          <p:cNvSpPr/>
          <p:nvPr/>
        </p:nvSpPr>
        <p:spPr>
          <a:xfrm>
            <a:off x="228600" y="2658070"/>
            <a:ext cx="8610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dirty="0"/>
              <a:t>Циљ унапређења квалитета образовања у средњим школама је у потпуности испуњен. Све активности су изведене у оквиру прописаних услова за васпитно-образовни рад са децом у средњим </a:t>
            </a:r>
            <a:r>
              <a:rPr lang="sr-Cyrl-CS" dirty="0" smtClean="0"/>
              <a:t>школама.</a:t>
            </a:r>
            <a:endParaRPr lang="sr-Latn-R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49D4ED38-0A28-465B-9536-CF610FD76202}"/>
              </a:ext>
            </a:extLst>
          </p:cNvPr>
          <p:cNvSpPr txBox="1">
            <a:spLocks/>
          </p:cNvSpPr>
          <p:nvPr/>
        </p:nvSpPr>
        <p:spPr>
          <a:xfrm>
            <a:off x="533400" y="1036388"/>
            <a:ext cx="7924800" cy="5638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доступност средњег образовања у складу са прописаним стандардима и потребама за образовним профилима који одговарају циљевима развоја града/општине и привреде</a:t>
            </a:r>
            <a:endParaRPr kumimoji="0" lang="sr-Cyrl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019550"/>
            <a:ext cx="3962400" cy="2228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4038600"/>
            <a:ext cx="3962400" cy="2228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19030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5825" y="228600"/>
            <a:ext cx="7496175" cy="609600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Социјална и дечија заштита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600200"/>
            <a:ext cx="4800600" cy="457200"/>
          </a:xfrm>
        </p:spPr>
        <p:txBody>
          <a:bodyPr>
            <a:normAutofit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50.726.377,29</a:t>
            </a:r>
            <a:r>
              <a:rPr lang="sr-Latn-RS" sz="2000" dirty="0" smtClean="0"/>
              <a:t> </a:t>
            </a:r>
            <a:r>
              <a:rPr lang="sr-Cyrl-RS" sz="2000" dirty="0" smtClean="0"/>
              <a:t>динара</a:t>
            </a:r>
            <a:endParaRPr lang="sr-Cyrl-RS" sz="2000" dirty="0"/>
          </a:p>
          <a:p>
            <a:endParaRPr lang="sr-Cyrl-RS" sz="2000" dirty="0"/>
          </a:p>
          <a:p>
            <a:pPr marL="109728" indent="0">
              <a:buNone/>
            </a:pPr>
            <a:endParaRPr lang="sr-Cyrl-RS" sz="2000" dirty="0"/>
          </a:p>
        </p:txBody>
      </p:sp>
      <p:sp>
        <p:nvSpPr>
          <p:cNvPr id="5" name="Rectangle 4"/>
          <p:cNvSpPr/>
          <p:nvPr/>
        </p:nvSpPr>
        <p:spPr>
          <a:xfrm>
            <a:off x="381000" y="2256472"/>
            <a:ext cx="830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dirty="0"/>
              <a:t>У оквиру овог програма поред осталог вршена је редовна исплата стипендија, измирење трошкова смештаја у надлежне институције - школе деце са посебним </a:t>
            </a:r>
            <a:r>
              <a:rPr lang="sr-Cyrl-CS" dirty="0" smtClean="0"/>
              <a:t>потребама, подршка реализацији програма Црвеног крста, пружање помоћи особама са инвалидиттом  и друге врсте једнократних помоћи.</a:t>
            </a:r>
            <a:r>
              <a:rPr lang="sr-Cyrl-CS" dirty="0"/>
              <a:t>	</a:t>
            </a:r>
            <a:endParaRPr lang="sr-Latn-RS" dirty="0"/>
          </a:p>
          <a:p>
            <a:pPr algn="just"/>
            <a:r>
              <a:rPr lang="sr-Cyrl-CS" b="1" dirty="0"/>
              <a:t>		</a:t>
            </a:r>
            <a:endParaRPr lang="sr-Latn-R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3F6E4ED7-F859-4EE5-964C-A1C703478D09}"/>
              </a:ext>
            </a:extLst>
          </p:cNvPr>
          <p:cNvSpPr txBox="1">
            <a:spLocks/>
          </p:cNvSpPr>
          <p:nvPr/>
        </p:nvSpPr>
        <p:spPr>
          <a:xfrm>
            <a:off x="566928" y="914400"/>
            <a:ext cx="7886699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обезбеђивање свеобухватне социјалне заштите и помоћи најугроженијем становништву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града/општине</a:t>
            </a:r>
            <a:endParaRPr kumimoji="0" lang="sr-Cyrl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ocijalnazast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3657600"/>
            <a:ext cx="5257800" cy="2819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41133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304801"/>
            <a:ext cx="5819775" cy="533399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Здравствена заштита</a:t>
            </a:r>
            <a:endParaRPr lang="sr-Latn-RS" sz="30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2860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dirty="0" smtClean="0"/>
              <a:t>Доступност примарне здравствене заштите у складу са националним стандардима и обезбеђивање и спровођење активности у областима деловања јавног здравља је унапређено и интензивирана комуникација са саветницима за заштиту права пацијената.</a:t>
            </a:r>
            <a:endParaRPr lang="sr-Latn-R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1430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Сврха Програма је доступност примарне здравствене заштите у складу са националним стандардима, односно обезбеђивање и спровођење активности у областима деловања јавног здравља.</a:t>
            </a:r>
            <a:endParaRPr lang="sr-Cyrl-RS" sz="1400" dirty="0">
              <a:solidFill>
                <a:prstClr val="black"/>
              </a:solidFill>
            </a:endParaRPr>
          </a:p>
        </p:txBody>
      </p:sp>
      <p:pic>
        <p:nvPicPr>
          <p:cNvPr id="5" name="Picture 4" descr="Untitled design7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006547"/>
            <a:ext cx="3886200" cy="2394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 descr="zdravlj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994393"/>
            <a:ext cx="3886200" cy="24064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9336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3375" cy="594924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Развој културе и информисања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831848"/>
            <a:ext cx="8305800" cy="3959352"/>
          </a:xfrm>
        </p:spPr>
        <p:txBody>
          <a:bodyPr>
            <a:noAutofit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79.003.549,83 динара</a:t>
            </a:r>
            <a:endParaRPr lang="sr-Latn-RS" sz="2000" dirty="0" smtClean="0"/>
          </a:p>
          <a:p>
            <a:pPr>
              <a:buNone/>
            </a:pPr>
            <a:endParaRPr lang="sr-Cyrl-RS" sz="2000" dirty="0" smtClean="0"/>
          </a:p>
          <a:p>
            <a:pPr lvl="0" algn="just"/>
            <a:r>
              <a:rPr lang="sr-Cyrl-RS" sz="1400" dirty="0"/>
              <a:t>Народна библиотека „Ђура Јакшић“, у сарадњи са </a:t>
            </a:r>
            <a:r>
              <a:rPr lang="ru-RU" sz="1400" dirty="0"/>
              <a:t>шаховском секцијом ОШ </a:t>
            </a:r>
            <a:r>
              <a:rPr lang="sr-Cyrl-RS" sz="1400" dirty="0"/>
              <a:t> „</a:t>
            </a:r>
            <a:r>
              <a:rPr lang="ru-RU" sz="1400" dirty="0"/>
              <a:t>Бата Булић</a:t>
            </a:r>
            <a:r>
              <a:rPr lang="sr-Cyrl-RS" sz="1400" dirty="0"/>
              <a:t>“ а уз подршку Спортског савеза општине Петровац на Млави и Дирекције за омладину и спорт, организовали су </a:t>
            </a:r>
            <a:r>
              <a:rPr lang="sr-Cyrl-RS" sz="1400" b="1" dirty="0"/>
              <a:t>27. јануара,</a:t>
            </a:r>
            <a:r>
              <a:rPr lang="sr-Cyrl-RS" sz="1400" dirty="0"/>
              <a:t> четврти </a:t>
            </a:r>
            <a:r>
              <a:rPr lang="sr-Cyrl-RS" sz="1400" b="1" dirty="0"/>
              <a:t>Дечји Светосавски турнир у шаху</a:t>
            </a:r>
            <a:r>
              <a:rPr lang="sr-Cyrl-RS" sz="1400" dirty="0"/>
              <a:t>, </a:t>
            </a:r>
            <a:r>
              <a:rPr lang="ru-RU" sz="1400" dirty="0"/>
              <a:t>за децу узраста од првог до четвртог разреда.</a:t>
            </a:r>
            <a:r>
              <a:rPr lang="sr-Cyrl-RS" sz="1400" dirty="0"/>
              <a:t> На један несвакидашњи и креативан начин обележен је Дан Светог Саве</a:t>
            </a:r>
            <a:r>
              <a:rPr lang="sr-Cyrl-RS" sz="1400" dirty="0" smtClean="0"/>
              <a:t>.</a:t>
            </a:r>
            <a:endParaRPr lang="sr-Latn-RS" sz="1400" dirty="0"/>
          </a:p>
          <a:p>
            <a:pPr lvl="0" algn="just"/>
            <a:r>
              <a:rPr lang="sr-Cyrl-RS" sz="1400" dirty="0"/>
              <a:t>Уз вино, поезију и музику Народна библиотека "Ђура Јакшић " обележила је </a:t>
            </a:r>
            <a:r>
              <a:rPr lang="sr-Cyrl-RS" sz="1400" b="1" dirty="0"/>
              <a:t>14. фебруара</a:t>
            </a:r>
            <a:r>
              <a:rPr lang="sr-Cyrl-RS" sz="1400" dirty="0"/>
              <a:t> Светог Трифуна. Наши завичајни песници приредили су нам изузетно вече а драги пријатељи из млекаре "Екофил Хомоље" својим производима су "зачинили" ово дружење</a:t>
            </a:r>
            <a:r>
              <a:rPr lang="sr-Cyrl-RS" sz="1400" dirty="0" smtClean="0"/>
              <a:t>.</a:t>
            </a:r>
            <a:endParaRPr lang="sr-Latn-RS" sz="1400" dirty="0"/>
          </a:p>
          <a:p>
            <a:pPr lvl="0" algn="just"/>
            <a:r>
              <a:rPr lang="sr-Cyrl-RS" sz="1400" dirty="0"/>
              <a:t>Народна библиотека “Ђура Јакшић” Петровац на Млави је </a:t>
            </a:r>
            <a:r>
              <a:rPr lang="sr-Cyrl-RS" sz="1400" b="1" dirty="0"/>
              <a:t>21. фебруара</a:t>
            </a:r>
            <a:r>
              <a:rPr lang="sr-Cyrl-RS" sz="1400" dirty="0"/>
              <a:t>, поводом Међународног дана матерњег језика организовала промоцију издања на влашком језику</a:t>
            </a:r>
            <a:r>
              <a:rPr lang="sr-Cyrl-RS" sz="1400" dirty="0" smtClean="0"/>
              <a:t>.</a:t>
            </a:r>
            <a:r>
              <a:rPr lang="sr-Cyrl-RS" sz="1400" dirty="0"/>
              <a:t> </a:t>
            </a:r>
            <a:endParaRPr lang="sr-Latn-RS" sz="1400" dirty="0"/>
          </a:p>
          <a:p>
            <a:pPr lvl="0" algn="just"/>
            <a:r>
              <a:rPr lang="sr-Cyrl-RS" sz="1400" dirty="0" smtClean="0"/>
              <a:t>Поводом </a:t>
            </a:r>
            <a:r>
              <a:rPr lang="sr-Cyrl-RS" sz="1400" dirty="0"/>
              <a:t>обележавања Националног дана књиге у Народној библиотеци „Ђура Јакшић у Петровцу на Млави је </a:t>
            </a:r>
            <a:r>
              <a:rPr lang="sr-Cyrl-RS" sz="1400" b="1" dirty="0"/>
              <a:t>28. фебруара</a:t>
            </a:r>
            <a:r>
              <a:rPr lang="sr-Cyrl-RS" sz="1400" dirty="0"/>
              <a:t> приређено књижевно вече, промоција дела </a:t>
            </a:r>
            <a:r>
              <a:rPr lang="sr-Cyrl-RS" sz="1400" b="1" dirty="0"/>
              <a:t>Бојана Љубеновића</a:t>
            </a:r>
            <a:r>
              <a:rPr lang="sr-Cyrl-RS" sz="1400" dirty="0" smtClean="0"/>
              <a:t>.</a:t>
            </a:r>
            <a:endParaRPr lang="sr-Latn-RS" sz="1400" dirty="0"/>
          </a:p>
          <a:p>
            <a:pPr lvl="0" algn="just"/>
            <a:r>
              <a:rPr lang="sr-Cyrl-RS" sz="1400" dirty="0"/>
              <a:t>Пригодним програмом Народна библиотека „Ђура Јакшић“ обележила је </a:t>
            </a:r>
            <a:r>
              <a:rPr lang="sr-Cyrl-RS" sz="1400" b="1" dirty="0"/>
              <a:t>12. маја </a:t>
            </a:r>
            <a:r>
              <a:rPr lang="sr-Cyrl-RS" sz="1400" dirty="0"/>
              <a:t>свој дан. Други део програма био је резервисан за глумицу </a:t>
            </a:r>
            <a:r>
              <a:rPr lang="sr-Cyrl-RS" sz="1400" b="1" dirty="0"/>
              <a:t>Весну Станковић</a:t>
            </a:r>
            <a:r>
              <a:rPr lang="sr-Cyrl-RS" sz="1400" dirty="0"/>
              <a:t> која је присутне  провела кроз „Љубавни времеплов" и упознала их са чувеним љубавима српских песника и писаца</a:t>
            </a:r>
            <a:r>
              <a:rPr lang="sr-Cyrl-RS" sz="1400" dirty="0" smtClean="0"/>
              <a:t>.</a:t>
            </a:r>
            <a:endParaRPr lang="sr-Latn-RS" sz="1400" dirty="0" smtClean="0"/>
          </a:p>
          <a:p>
            <a:pPr>
              <a:buNone/>
            </a:pPr>
            <a:endParaRPr lang="sr-Cyrl-RS" sz="700" i="1" dirty="0">
              <a:solidFill>
                <a:srgbClr val="FF0000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A7EC4C7-6CE0-4459-8906-0CC76A3AF0CE}"/>
              </a:ext>
            </a:extLst>
          </p:cNvPr>
          <p:cNvSpPr txBox="1">
            <a:spLocks/>
          </p:cNvSpPr>
          <p:nvPr/>
        </p:nvSpPr>
        <p:spPr>
          <a:xfrm>
            <a:off x="526144" y="989481"/>
            <a:ext cx="8236856" cy="610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очување, унапређење и представљање културног-историјског наслеђа, културне разноврсности, продукције и стваралаштва у локалној заједници и остваривање права грађана на информисање и унапређење јавног информисања</a:t>
            </a:r>
          </a:p>
        </p:txBody>
      </p:sp>
      <p:pic>
        <p:nvPicPr>
          <p:cNvPr id="7" name="Picture 6" descr="DJura-Jaksic-removebg-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1447800"/>
            <a:ext cx="914400" cy="1008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75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284506"/>
            <a:ext cx="8229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sr-Latn-RS" sz="1600" dirty="0" smtClean="0"/>
              <a:t>   </a:t>
            </a:r>
            <a:r>
              <a:rPr lang="sr-Cyrl-RS" sz="1600" dirty="0" smtClean="0"/>
              <a:t>Ученици Средње школе "Младост", старосне категорије до 16 година, били су домаћини ученицима Информатичко техничке школе из Корче (Албанија) у времену од 29. маја до 04. јуна. У оквиру обиласка институција града посетили су </a:t>
            </a:r>
            <a:r>
              <a:rPr lang="sr-Cyrl-RS" sz="1600" b="1" dirty="0" smtClean="0"/>
              <a:t>31. маја</a:t>
            </a:r>
            <a:r>
              <a:rPr lang="sr-Cyrl-RS" sz="1600" dirty="0" smtClean="0"/>
              <a:t> Средњу школу "Младост", Галерију "Круг", Завичајни музеј и Народну библиотеку "Ђура Јакшић". </a:t>
            </a:r>
            <a:endParaRPr lang="sr-Latn-RS" sz="1600" dirty="0" smtClean="0"/>
          </a:p>
          <a:p>
            <a:pPr lvl="0" algn="just">
              <a:buFont typeface="Arial" pitchFamily="34" charset="0"/>
              <a:buChar char="•"/>
            </a:pPr>
            <a:r>
              <a:rPr lang="sr-Latn-RS" sz="1600" dirty="0" smtClean="0"/>
              <a:t>   </a:t>
            </a:r>
            <a:r>
              <a:rPr lang="sr-Cyrl-RS" sz="1600" dirty="0" smtClean="0"/>
              <a:t>У Народној библиотеци "Ђура Јакшић" приређено је </a:t>
            </a:r>
            <a:r>
              <a:rPr lang="sr-Cyrl-RS" sz="1600" b="1" dirty="0" smtClean="0"/>
              <a:t>02. јуна</a:t>
            </a:r>
            <a:r>
              <a:rPr lang="sr-Cyrl-RS" sz="1600" dirty="0" smtClean="0"/>
              <a:t> књижевно вече на коме је своја дела представио наш познати писац </a:t>
            </a:r>
            <a:r>
              <a:rPr lang="sr-Cyrl-RS" sz="1600" b="1" dirty="0" smtClean="0"/>
              <a:t>Александар Тешић</a:t>
            </a:r>
            <a:r>
              <a:rPr lang="sr-Cyrl-RS" sz="1600" dirty="0" smtClean="0"/>
              <a:t>, творац прве домаће трилогије епске фантастике "Косингас". </a:t>
            </a:r>
            <a:endParaRPr lang="sr-Latn-RS" sz="1600" dirty="0" smtClean="0"/>
          </a:p>
          <a:p>
            <a:pPr lvl="0" algn="just">
              <a:buFont typeface="Arial" pitchFamily="34" charset="0"/>
              <a:buChar char="•"/>
            </a:pPr>
            <a:r>
              <a:rPr lang="sr-Latn-RS" sz="1600" dirty="0" smtClean="0"/>
              <a:t>   </a:t>
            </a:r>
            <a:r>
              <a:rPr lang="sr-Cyrl-RS" sz="1600" dirty="0" smtClean="0"/>
              <a:t>У оквиру програма РОКЕРИЈАДЕ у Петровцу на Млави, као и ранијих година, организовано је дешавање и за најмлађе суграђане. У Народној библиотеци „Ђура Јакшић“ приређен је </a:t>
            </a:r>
            <a:r>
              <a:rPr lang="sr-Cyrl-RS" sz="1600" b="1" dirty="0" smtClean="0"/>
              <a:t>03.септембра</a:t>
            </a:r>
            <a:r>
              <a:rPr lang="sr-Cyrl-RS" sz="1600" dirty="0" smtClean="0"/>
              <a:t> интерактивни програм </a:t>
            </a:r>
            <a:r>
              <a:rPr lang="sr-Cyrl-RS" sz="1600" b="1" dirty="0" smtClean="0"/>
              <a:t>„Авантуре летеће гитаре“ са Бранимиром Росићем</a:t>
            </a:r>
            <a:r>
              <a:rPr lang="sr-Cyrl-RS" sz="1600" dirty="0" smtClean="0"/>
              <a:t>, аутором популарне емисије за децу на РТВ Војводини.</a:t>
            </a:r>
            <a:endParaRPr lang="sr-Latn-RS" sz="1600" dirty="0" smtClean="0"/>
          </a:p>
          <a:p>
            <a:pPr lvl="0" algn="just">
              <a:buFont typeface="Arial" pitchFamily="34" charset="0"/>
              <a:buChar char="•"/>
            </a:pPr>
            <a:r>
              <a:rPr lang="sr-Latn-RS" sz="1600" dirty="0" smtClean="0"/>
              <a:t>   </a:t>
            </a:r>
            <a:r>
              <a:rPr lang="sr-Cyrl-RS" sz="1600" dirty="0" smtClean="0"/>
              <a:t>У оквиру програма обележавања Дечје недеље у Народној библиотеци “Ђура Јакшић” </a:t>
            </a:r>
            <a:r>
              <a:rPr lang="sr-Cyrl-RS" sz="1600" b="1" dirty="0" smtClean="0"/>
              <a:t>03. октобра</a:t>
            </a:r>
            <a:r>
              <a:rPr lang="sr-Cyrl-RS" sz="1600" dirty="0" smtClean="0"/>
              <a:t> је организована промоција књига за децу </a:t>
            </a:r>
            <a:r>
              <a:rPr lang="sr-Cyrl-RS" sz="1600" b="1" dirty="0" smtClean="0"/>
              <a:t>Дејана Алексића.</a:t>
            </a:r>
            <a:endParaRPr lang="sr-Latn-RS" sz="1600" dirty="0" smtClean="0"/>
          </a:p>
          <a:p>
            <a:pPr lvl="0" algn="just">
              <a:buFont typeface="Arial" pitchFamily="34" charset="0"/>
              <a:buChar char="•"/>
            </a:pPr>
            <a:r>
              <a:rPr lang="sr-Latn-RS" sz="1600" dirty="0" smtClean="0"/>
              <a:t>   </a:t>
            </a:r>
            <a:r>
              <a:rPr lang="sr-Cyrl-RS" sz="1600" dirty="0" smtClean="0"/>
              <a:t>Један од најлепших догађаја у граду на Млави приредила је на Дан библиотекара, </a:t>
            </a:r>
            <a:r>
              <a:rPr lang="sr-Cyrl-RS" sz="1600" b="1" dirty="0" smtClean="0"/>
              <a:t>14. децембра</a:t>
            </a:r>
            <a:r>
              <a:rPr lang="sr-Cyrl-RS" sz="1600" dirty="0" smtClean="0"/>
              <a:t> Народна библиотека „Ђура Јакшић“ - дружење са </a:t>
            </a:r>
            <a:r>
              <a:rPr lang="sr-Cyrl-RS" sz="1600" b="1" dirty="0" smtClean="0"/>
              <a:t>Љубивојем Ршумовићем </a:t>
            </a:r>
            <a:r>
              <a:rPr lang="sr-Cyrl-RS" sz="1600" dirty="0" smtClean="0"/>
              <a:t>– Деци на дар. Спортски центар „Драгутин Томашевић“ био је испуњен радошћу и смехом уз песме уз које су одрастале многе генерације, и родитељи и данас њихова деца</a:t>
            </a:r>
            <a:r>
              <a:rPr lang="sr-Cyrl-RS" sz="1600" dirty="0" smtClean="0"/>
              <a:t>.</a:t>
            </a:r>
            <a:endParaRPr lang="sr-Latn-RS" sz="1600" dirty="0" smtClean="0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52400"/>
            <a:ext cx="1981200" cy="111318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10531"/>
            <a:ext cx="8458200" cy="375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ea typeface="Calibri"/>
                <a:cs typeface="Calibri"/>
              </a:rPr>
              <a:t>Завичајни музеј Петровац на Млави </a:t>
            </a:r>
            <a:r>
              <a:rPr lang="ru-RU" sz="1600" dirty="0" smtClean="0">
                <a:ea typeface="Calibri"/>
                <a:cs typeface="Calibri"/>
              </a:rPr>
              <a:t>је у 2022. години реализовао 7 тематских изложби које је погледало</a:t>
            </a:r>
            <a:r>
              <a:rPr lang="sr-Latn-RS" sz="1600" dirty="0" smtClean="0">
                <a:ea typeface="Calibri"/>
                <a:cs typeface="Calibri"/>
              </a:rPr>
              <a:t> </a:t>
            </a:r>
            <a:r>
              <a:rPr lang="ru-RU" sz="1600" dirty="0" smtClean="0">
                <a:ea typeface="Calibri"/>
                <a:cs typeface="Calibri"/>
              </a:rPr>
              <a:t>3200посетилаца: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</a:t>
            </a:r>
            <a:r>
              <a:rPr lang="ru-RU" sz="1600" dirty="0" smtClean="0">
                <a:ea typeface="Calibri"/>
                <a:cs typeface="Calibri"/>
              </a:rPr>
              <a:t>Камен у праисторији</a:t>
            </a:r>
            <a:r>
              <a:rPr lang="sr-Latn-RS" sz="1600" dirty="0" smtClean="0">
                <a:ea typeface="Calibri"/>
                <a:cs typeface="Calibri"/>
              </a:rPr>
              <a:t>, </a:t>
            </a:r>
            <a:r>
              <a:rPr lang="sr-Cyrl-RS" sz="1600" dirty="0" smtClean="0">
                <a:ea typeface="Calibri"/>
                <a:cs typeface="Calibri"/>
              </a:rPr>
              <a:t>о</a:t>
            </a:r>
            <a:r>
              <a:rPr lang="ru-RU" sz="1600" dirty="0" smtClean="0">
                <a:ea typeface="Calibri"/>
                <a:cs typeface="Calibri"/>
              </a:rPr>
              <a:t>рганизовали смо радионицу за ученике основних школа, у оквиру изложбе Камен у праисторији  у којој је</a:t>
            </a:r>
            <a:r>
              <a:rPr lang="sr-Latn-RS" sz="1600" dirty="0" smtClean="0">
                <a:ea typeface="Calibri"/>
                <a:cs typeface="Calibri"/>
              </a:rPr>
              <a:t> </a:t>
            </a:r>
            <a:r>
              <a:rPr lang="ru-RU" sz="1600" dirty="0" smtClean="0">
                <a:ea typeface="Calibri"/>
                <a:cs typeface="Calibri"/>
              </a:rPr>
              <a:t>учествовало око 250 ученика.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  </a:t>
            </a:r>
            <a:r>
              <a:rPr lang="ru-RU" sz="1600" dirty="0" smtClean="0">
                <a:ea typeface="Calibri"/>
                <a:cs typeface="Calibri"/>
              </a:rPr>
              <a:t>Да је стрип цртати лако, цртао би га свако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  </a:t>
            </a:r>
            <a:r>
              <a:rPr lang="ru-RU" sz="1600" dirty="0" smtClean="0">
                <a:ea typeface="Calibri"/>
                <a:cs typeface="Calibri"/>
              </a:rPr>
              <a:t>Култура лова – донсо у традицији Бамана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  </a:t>
            </a:r>
            <a:r>
              <a:rPr lang="ru-RU" sz="1600" dirty="0" smtClean="0">
                <a:ea typeface="Calibri"/>
                <a:cs typeface="Calibri"/>
              </a:rPr>
              <a:t>Портрети државника – избор из збирке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  </a:t>
            </a:r>
            <a:r>
              <a:rPr lang="ru-RU" sz="1600" dirty="0" smtClean="0">
                <a:ea typeface="Calibri"/>
                <a:cs typeface="Calibri"/>
              </a:rPr>
              <a:t>Алергене биљке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  </a:t>
            </a:r>
            <a:r>
              <a:rPr lang="ru-RU" sz="1600" dirty="0" smtClean="0">
                <a:ea typeface="Calibri"/>
                <a:cs typeface="Calibri"/>
              </a:rPr>
              <a:t>Тајна мермера – Арканум лапис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1600" dirty="0" smtClean="0">
                <a:ea typeface="Calibri"/>
                <a:cs typeface="Calibri"/>
              </a:rPr>
              <a:t>-   </a:t>
            </a:r>
            <a:r>
              <a:rPr lang="ru-RU" sz="1600" dirty="0" smtClean="0">
                <a:ea typeface="Calibri"/>
                <a:cs typeface="Calibri"/>
              </a:rPr>
              <a:t>Међународни Дан музеја је обележен предавањем „ Музеји Жена“ коме је присуствовало 23 посетилаца.</a:t>
            </a:r>
          </a:p>
          <a:p>
            <a:pPr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ea typeface="Calibri"/>
                <a:cs typeface="Calibri"/>
              </a:rPr>
              <a:t>На конкурсу ликовних радова за ученике основних школа „ Моја општина – разгледница из мог краја“ било је 30 учесника са 32 рада. </a:t>
            </a:r>
            <a:endParaRPr lang="sr-Latn-RS" sz="1600" dirty="0">
              <a:ea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280118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Најбитнији реализовани пројекти у 2022:</a:t>
            </a:r>
          </a:p>
          <a:p>
            <a:r>
              <a:rPr lang="ru-RU" sz="1600" dirty="0" smtClean="0"/>
              <a:t>1. Продукција нове представе аматерског позоришта "Драгољуб</a:t>
            </a:r>
          </a:p>
          <a:p>
            <a:r>
              <a:rPr lang="ru-RU" sz="1600" dirty="0" smtClean="0"/>
              <a:t>Милосављевић Гула", које послује као организациона јединица при</a:t>
            </a:r>
          </a:p>
          <a:p>
            <a:r>
              <a:rPr lang="ru-RU" sz="1600" dirty="0" smtClean="0"/>
              <a:t>Културно-просветном центру</a:t>
            </a:r>
          </a:p>
          <a:p>
            <a:r>
              <a:rPr lang="ru-RU" sz="1600" dirty="0" smtClean="0"/>
              <a:t>2. Манифестација Такмичење села 2022. која траје од априла до</a:t>
            </a:r>
          </a:p>
          <a:p>
            <a:r>
              <a:rPr lang="ru-RU" sz="1600" dirty="0" smtClean="0"/>
              <a:t>септембра месеца</a:t>
            </a:r>
          </a:p>
          <a:p>
            <a:r>
              <a:rPr lang="ru-RU" sz="1600" dirty="0" smtClean="0"/>
              <a:t>3. Фестивал глумачкох остварења "Гулини дани" 2022.</a:t>
            </a:r>
            <a:endParaRPr lang="en-US" sz="1600" dirty="0"/>
          </a:p>
        </p:txBody>
      </p:sp>
      <p:pic>
        <p:nvPicPr>
          <p:cNvPr id="6" name="Picture 5" descr="download-removebg-preview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4114800"/>
            <a:ext cx="1828800" cy="1828800"/>
          </a:xfrm>
          <a:prstGeom prst="rect">
            <a:avLst/>
          </a:prstGeom>
        </p:spPr>
      </p:pic>
      <p:pic>
        <p:nvPicPr>
          <p:cNvPr id="8" name="Picture 7" descr="logo-3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1828800"/>
            <a:ext cx="2667000" cy="7772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6825" y="228600"/>
            <a:ext cx="6505575" cy="524853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Развој спорта и омладине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6225" y="1635551"/>
            <a:ext cx="4905375" cy="498049"/>
          </a:xfrm>
        </p:spPr>
        <p:txBody>
          <a:bodyPr>
            <a:normAutofit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97.515.733,48 </a:t>
            </a:r>
            <a:r>
              <a:rPr lang="sr-Cyrl-RS" sz="2000" dirty="0"/>
              <a:t>динара</a:t>
            </a:r>
          </a:p>
          <a:p>
            <a:endParaRPr lang="sr-Cyrl-RS" sz="2000" dirty="0"/>
          </a:p>
          <a:p>
            <a:pPr marL="109728" indent="0">
              <a:buNone/>
            </a:pPr>
            <a:endParaRPr lang="sr-Cyrl-RS" sz="2000" dirty="0"/>
          </a:p>
        </p:txBody>
      </p:sp>
      <p:sp>
        <p:nvSpPr>
          <p:cNvPr id="5" name="Rectangle 4"/>
          <p:cNvSpPr/>
          <p:nvPr/>
        </p:nvSpPr>
        <p:spPr>
          <a:xfrm>
            <a:off x="304800" y="2209800"/>
            <a:ext cx="8458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CS" sz="1400" dirty="0"/>
              <a:t>Циљ, обезбеђивање услова за рад и унапређење капацитета спортских организација преко којих се остварује јавни интерес у области спорта </a:t>
            </a:r>
            <a:r>
              <a:rPr lang="sr-Cyrl-CS" sz="1400" dirty="0" smtClean="0"/>
              <a:t>у општини</a:t>
            </a:r>
            <a:r>
              <a:rPr lang="sr-Cyrl-CS" sz="1400" dirty="0"/>
              <a:t>, реализован је у потпуности у односу на план . </a:t>
            </a:r>
            <a:endParaRPr lang="sr-Latn-RS" sz="1400" dirty="0"/>
          </a:p>
          <a:p>
            <a:pPr algn="just"/>
            <a:r>
              <a:rPr lang="sr-Cyrl-CS" sz="1400" dirty="0"/>
              <a:t>Крајем </a:t>
            </a:r>
            <a:r>
              <a:rPr lang="sr-Cyrl-CS" sz="1400" dirty="0" smtClean="0"/>
              <a:t>202</a:t>
            </a:r>
            <a:r>
              <a:rPr lang="en-US" sz="1400" dirty="0" smtClean="0"/>
              <a:t>1</a:t>
            </a:r>
            <a:r>
              <a:rPr lang="sr-Cyrl-CS" sz="1400" dirty="0" smtClean="0"/>
              <a:t>.године  </a:t>
            </a:r>
            <a:r>
              <a:rPr lang="sr-Cyrl-CS" sz="1400" dirty="0"/>
              <a:t>објављен је јавни конкурс за доделу буџетских средстава у области спорта. Спортска удружења су по потписивању Уговора о додели средстава,  била у обавези да доставе планове потрошње на основу својих потреба.</a:t>
            </a:r>
            <a:endParaRPr lang="sr-Latn-RS" sz="1400" dirty="0"/>
          </a:p>
          <a:p>
            <a:pPr algn="just"/>
            <a:r>
              <a:rPr lang="sr-Cyrl-CS" sz="1400" dirty="0"/>
              <a:t>У  току </a:t>
            </a:r>
            <a:r>
              <a:rPr lang="sr-Cyrl-CS" sz="1400" dirty="0" smtClean="0"/>
              <a:t>2022. </a:t>
            </a:r>
            <a:r>
              <a:rPr lang="sr-Cyrl-CS" sz="1400" dirty="0"/>
              <a:t>године донета је и Одлука о финансирању  посебних програма спортских удружења и организација које доприносе развоју спорта, чије је седиште на подручју </a:t>
            </a:r>
            <a:r>
              <a:rPr lang="en-US" sz="1400" dirty="0" smtClean="0"/>
              <a:t>O</a:t>
            </a:r>
            <a:r>
              <a:rPr lang="sr-Cyrl-RS" sz="1400" dirty="0" smtClean="0"/>
              <a:t>пштине Петровац на Млави</a:t>
            </a:r>
            <a:r>
              <a:rPr lang="sr-Cyrl-CS" sz="1400" dirty="0" smtClean="0"/>
              <a:t>.</a:t>
            </a:r>
            <a:endParaRPr lang="sr-Latn-RS" sz="1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B9A61DC6-DE86-466A-8D45-81D57C2F05CD}"/>
              </a:ext>
            </a:extLst>
          </p:cNvPr>
          <p:cNvSpPr txBox="1">
            <a:spLocks/>
          </p:cNvSpPr>
          <p:nvPr/>
        </p:nvSpPr>
        <p:spPr>
          <a:xfrm>
            <a:off x="368833" y="1006181"/>
            <a:ext cx="8227264" cy="441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обезбеђивање приступа спорту и подршка пројектима везаним за развој спорта, као и обезбеђивање услова за развој и спровођење омладинске политике. </a:t>
            </a:r>
            <a:endParaRPr kumimoji="0" lang="sr-Cyrl-RS" sz="1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191000"/>
            <a:ext cx="3810000" cy="23634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sport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191000"/>
            <a:ext cx="3810000" cy="23660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7811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85799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Опште услуге локалне самоуправе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199" y="4739640"/>
            <a:ext cx="8229601" cy="17373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sr-Cyrl-RS" sz="1900" dirty="0"/>
          </a:p>
          <a:p>
            <a:pPr marL="0" algn="just">
              <a:buNone/>
            </a:pPr>
            <a:r>
              <a:rPr lang="sr-Cyrl-CS" sz="1900" dirty="0"/>
              <a:t>Циљ, обезбеђено континуирано функционисање органа ЈЛС и органа </a:t>
            </a:r>
            <a:r>
              <a:rPr lang="sr-Cyrl-CS" sz="1900" dirty="0" smtClean="0"/>
              <a:t>градске</a:t>
            </a:r>
            <a:r>
              <a:rPr lang="en-US" sz="1900" dirty="0" smtClean="0"/>
              <a:t> </a:t>
            </a:r>
            <a:r>
              <a:rPr lang="sr-Cyrl-CS" sz="1900" dirty="0" smtClean="0"/>
              <a:t>општине</a:t>
            </a:r>
            <a:r>
              <a:rPr lang="sr-Cyrl-CS" sz="1900" dirty="0"/>
              <a:t>: Трошкови  који су предвиђени овим програмом, планирани су у параметрима индентичним у односу на </a:t>
            </a:r>
            <a:r>
              <a:rPr lang="sr-Cyrl-CS" sz="1900" dirty="0" smtClean="0"/>
              <a:t>2021. </a:t>
            </a:r>
            <a:r>
              <a:rPr lang="sr-Cyrl-CS" sz="1900" dirty="0"/>
              <a:t>годину што је у складу са  рестриктивном политиком запошљавања у државним органима, и у том смислу су формирани и сви остали трошкови на начин на који и како је могуће утицати а да при томе функционисање локалне самоуправе задржи постојећи квантитет и квалитет.</a:t>
            </a:r>
            <a:endParaRPr lang="sr-Latn-RS" sz="1900" dirty="0"/>
          </a:p>
          <a:p>
            <a:endParaRPr lang="sr-Cyrl-RS" sz="1800" dirty="0"/>
          </a:p>
          <a:p>
            <a:pPr marL="109728" indent="0">
              <a:buNone/>
            </a:pPr>
            <a:endParaRPr lang="sr-Cyrl-RS" sz="1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89C993D5-0CA5-44FE-9306-FA6034E66A4C}"/>
              </a:ext>
            </a:extLst>
          </p:cNvPr>
          <p:cNvSpPr txBox="1">
            <a:spLocks/>
          </p:cNvSpPr>
          <p:nvPr/>
        </p:nvSpPr>
        <p:spPr>
          <a:xfrm>
            <a:off x="456495" y="685800"/>
            <a:ext cx="8151017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обезбеђивање услуга јавне управе и остваривање и заштита права грађана и јавног интереса, одрживо управљање финансијама и администрирање изворних прихода локалне самоуправе, сервисирање обавеза које проистичу из задуживања за финансирање буџета и управљање јавним дугом, као и пружање ефикасне интервенције, ублажавање последица и обезбеђење снабдевености и стабилности на тржишту у случају ванредних ситуација. </a:t>
            </a:r>
            <a:endParaRPr kumimoji="0" lang="sr-Cyrl-R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28600" y="1752600"/>
            <a:ext cx="50292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sr-Latn-RS" sz="2000" dirty="0" smtClean="0"/>
              <a:t> </a:t>
            </a:r>
            <a:r>
              <a:rPr lang="sr-Cyrl-RS" sz="2000" dirty="0" smtClean="0"/>
              <a:t>Укупно утрошено 222.577.161,73 динара</a:t>
            </a:r>
            <a:endParaRPr lang="en-US" sz="20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naslovna-n-1024x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0"/>
            <a:ext cx="7924800" cy="25229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8412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914400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 err="1">
                <a:latin typeface="+mn-lt"/>
              </a:rPr>
              <a:t>ПРОГРАМ:Политички</a:t>
            </a:r>
            <a:r>
              <a:rPr lang="sr-Cyrl-RS" sz="3000" b="1" dirty="0">
                <a:latin typeface="+mn-lt"/>
              </a:rPr>
              <a:t> систем локалне самоуправе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4320" y="1606296"/>
            <a:ext cx="4831080" cy="451104"/>
          </a:xfrm>
        </p:spPr>
        <p:txBody>
          <a:bodyPr>
            <a:normAutofit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43.515.200,94 </a:t>
            </a:r>
            <a:r>
              <a:rPr lang="sr-Cyrl-RS" sz="2000" dirty="0"/>
              <a:t>динара</a:t>
            </a:r>
          </a:p>
          <a:p>
            <a:pPr marL="109728" indent="0">
              <a:buNone/>
            </a:pPr>
            <a:endParaRPr lang="sr-Cyrl-RS" sz="20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514913C1-9632-487A-8FFE-151FABA343E6}"/>
              </a:ext>
            </a:extLst>
          </p:cNvPr>
          <p:cNvSpPr txBox="1">
            <a:spLocks/>
          </p:cNvSpPr>
          <p:nvPr/>
        </p:nvSpPr>
        <p:spPr>
          <a:xfrm>
            <a:off x="1100230" y="990600"/>
            <a:ext cx="6976970" cy="322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Сврха Програма је 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бављање основних функција изборних органа локалне самоуправе</a:t>
            </a: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0972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514913C1-9632-487A-8FFE-151FABA343E6}"/>
              </a:ext>
            </a:extLst>
          </p:cNvPr>
          <p:cNvSpPr txBox="1">
            <a:spLocks/>
          </p:cNvSpPr>
          <p:nvPr/>
        </p:nvSpPr>
        <p:spPr>
          <a:xfrm>
            <a:off x="381000" y="2362200"/>
            <a:ext cx="8305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just">
              <a:buNone/>
              <a:defRPr/>
            </a:pPr>
            <a:r>
              <a:rPr lang="sr-Cyrl-CS" sz="1800" dirty="0" smtClean="0"/>
              <a:t>Са 8 одржаних седница Скупштине општине Петровац на Млави, Скупштина је у потпуности обављала делатности из своје надлежности у складу са Законом о локалној самоуправи и Статутом општине </a:t>
            </a:r>
            <a:r>
              <a:rPr lang="sr-Cyrl-RS" sz="1800" dirty="0" smtClean="0"/>
              <a:t>Петровац на Млави.</a:t>
            </a:r>
          </a:p>
          <a:p>
            <a:pPr marL="109728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opstina_petrovac_na_mlavi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3657600"/>
            <a:ext cx="4409611" cy="24838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56588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225" y="76200"/>
            <a:ext cx="8591550" cy="1057360"/>
          </a:xfrm>
        </p:spPr>
        <p:txBody>
          <a:bodyPr>
            <a:noAutofit/>
          </a:bodyPr>
          <a:lstStyle/>
          <a:p>
            <a:pPr algn="ctr"/>
            <a:r>
              <a:rPr lang="sr-Cyrl-RS" sz="3000" b="1" dirty="0">
                <a:latin typeface="+mn-lt"/>
              </a:rPr>
              <a:t>ПРОГРАМ: Енергетска ефикасност и обновљиви извори енергије</a:t>
            </a:r>
            <a:endParaRPr lang="sr-Latn-RS" sz="3000" b="1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199" y="1981200"/>
            <a:ext cx="4572001" cy="457200"/>
          </a:xfrm>
        </p:spPr>
        <p:txBody>
          <a:bodyPr>
            <a:normAutofit fontScale="92500"/>
          </a:bodyPr>
          <a:lstStyle/>
          <a:p>
            <a:r>
              <a:rPr lang="sr-Cyrl-RS" sz="2000" dirty="0"/>
              <a:t>Укупно утрошено </a:t>
            </a:r>
            <a:r>
              <a:rPr lang="sr-Cyrl-RS" sz="2000" dirty="0" smtClean="0"/>
              <a:t>18.758.028,43</a:t>
            </a:r>
            <a:r>
              <a:rPr lang="sr-Latn-RS" sz="2000" dirty="0" smtClean="0"/>
              <a:t> </a:t>
            </a:r>
            <a:r>
              <a:rPr lang="sr-Cyrl-RS" sz="2000" dirty="0" smtClean="0"/>
              <a:t>динара</a:t>
            </a:r>
            <a:endParaRPr lang="sr-Cyrl-RS" sz="2000" i="1" dirty="0" smtClean="0">
              <a:solidFill>
                <a:srgbClr val="FF0000"/>
              </a:solidFill>
            </a:endParaRPr>
          </a:p>
          <a:p>
            <a:endParaRPr lang="sr-Cyrl-RS" sz="2000" i="1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sr-Cyrl-RS" sz="20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9CA18299-6367-4410-BC33-A8CFD1ACE7EB}"/>
              </a:ext>
            </a:extLst>
          </p:cNvPr>
          <p:cNvSpPr txBox="1">
            <a:spLocks/>
          </p:cNvSpPr>
          <p:nvPr/>
        </p:nvSpPr>
        <p:spPr>
          <a:xfrm>
            <a:off x="272415" y="1143000"/>
            <a:ext cx="859536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Сврха Програма је одрживи енергетски развој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града/општине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кроз постицање унапређења енергетске ефикасности, побољшање енергетске инфраструктуре и ширу употребу обновљивих извора енергије </a:t>
            </a:r>
            <a:endParaRPr kumimoji="0" lang="sr-Cyrl-R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9CA18299-6367-4410-BC33-A8CFD1ACE7EB}"/>
              </a:ext>
            </a:extLst>
          </p:cNvPr>
          <p:cNvSpPr txBox="1">
            <a:spLocks/>
          </p:cNvSpPr>
          <p:nvPr/>
        </p:nvSpPr>
        <p:spPr>
          <a:xfrm>
            <a:off x="381000" y="3429000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700" dirty="0" smtClean="0"/>
              <a:t>У 2022. године, за суфинансирање мера енергетске санације породичних кућа, станова и стамбених зграда на територији општине Петровац на Млави, издвојено је из буџета опшине пет милиона динара и пет милиона од Управе за подстицање и унапређење енергетске ефикасности при Министарству рударства и енергетике, тако да су укупна расположива средства износила десет милона динара.</a:t>
            </a:r>
          </a:p>
          <a:p>
            <a:pPr algn="just"/>
            <a:r>
              <a:rPr lang="ru-RU" sz="1700" dirty="0" smtClean="0"/>
              <a:t>У општини Петровац на Млави, успели смо да побољшамо енергетску ефикасност у педесетак домаћинстава, тако што су се определили за различите мере као што су: замена столарије, термичка изолација зидова, уградња топлотних пумпи, котлова на биомасу.</a:t>
            </a:r>
          </a:p>
          <a:p>
            <a:pPr algn="just"/>
            <a:r>
              <a:rPr lang="ru-RU" sz="1700" dirty="0" smtClean="0"/>
              <a:t>Такође, по јавном конкурсу за уградњу соларних панела, три домаћинства су уградила соларне панеле на својим објектима и на тај начин унапредили енергетску ефикасност својих домаћинстава</a:t>
            </a:r>
            <a:endParaRPr kumimoji="0" lang="sr-Cyrl-RS" sz="17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 descr="energetska-efikasnost-individualno-stanovanje-3-1024x768-removebg-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1600200"/>
            <a:ext cx="2743200" cy="2058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6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42734"/>
            <a:ext cx="7239000" cy="647866"/>
          </a:xfrm>
        </p:spPr>
        <p:txBody>
          <a:bodyPr>
            <a:noAutofit/>
          </a:bodyPr>
          <a:lstStyle/>
          <a:p>
            <a:r>
              <a:rPr lang="sr-Cyrl-RS" sz="3000" b="1" dirty="0">
                <a:latin typeface="+mn-lt"/>
              </a:rPr>
              <a:t>Буџет </a:t>
            </a:r>
            <a:r>
              <a:rPr lang="sr-Cyrl-RS" sz="3000" b="1" dirty="0" smtClean="0">
                <a:latin typeface="+mn-lt"/>
              </a:rPr>
              <a:t>општине </a:t>
            </a:r>
            <a:r>
              <a:rPr lang="sr-Cyrl-RS" sz="3000" b="1" dirty="0">
                <a:latin typeface="+mn-lt"/>
              </a:rPr>
              <a:t>– од плана до реализације</a:t>
            </a:r>
            <a:endParaRPr lang="en-US" sz="3000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C6FDEC-5142-4586-B190-1B2F0895762E}"/>
              </a:ext>
            </a:extLst>
          </p:cNvPr>
          <p:cNvSpPr/>
          <p:nvPr/>
        </p:nvSpPr>
        <p:spPr>
          <a:xfrm>
            <a:off x="325657" y="1298680"/>
            <a:ext cx="84926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1400" b="1" dirty="0"/>
              <a:t>БУЏЕТ </a:t>
            </a:r>
            <a:r>
              <a:rPr lang="sr-Cyrl-RS" sz="1400" dirty="0" smtClean="0"/>
              <a:t>општине </a:t>
            </a:r>
            <a:r>
              <a:rPr lang="sr-Cyrl-RS" sz="1400" dirty="0"/>
              <a:t>је правни документ који утврђује план прихода и примања и расхода и издатака града за буџетску, односно календарску годину.</a:t>
            </a:r>
          </a:p>
          <a:p>
            <a:pPr algn="just"/>
            <a:endParaRPr lang="en-US" sz="1400" dirty="0"/>
          </a:p>
          <a:p>
            <a:pPr algn="just"/>
            <a:r>
              <a:rPr lang="sr-Cyrl-RS" sz="1400" dirty="0"/>
              <a:t>То значи да овај документ представља предвиђање колико ће се новца од грађана и привреде у току једне године прикупити и на који начин ће се тај новац трошити.</a:t>
            </a:r>
          </a:p>
          <a:p>
            <a:pPr algn="just"/>
            <a:endParaRPr lang="en-US" sz="1400" dirty="0"/>
          </a:p>
          <a:p>
            <a:pPr algn="just"/>
            <a:r>
              <a:rPr lang="sr-Cyrl-RS" sz="1400" dirty="0"/>
              <a:t>Из </a:t>
            </a:r>
            <a:r>
              <a:rPr lang="sr-Cyrl-RS" sz="1400" dirty="0" smtClean="0"/>
              <a:t>општинског </a:t>
            </a:r>
            <a:r>
              <a:rPr lang="sr-Cyrl-RS" sz="1400" dirty="0"/>
              <a:t>буџета се током године плаћају све обавезе локалне самоуправе. Исто тако у буџет се сливају приходи из којих се подмирују те обавезе. </a:t>
            </a:r>
          </a:p>
          <a:p>
            <a:pPr algn="just"/>
            <a:endParaRPr lang="en-US" sz="1400" dirty="0"/>
          </a:p>
          <a:p>
            <a:pPr algn="just"/>
            <a:r>
              <a:rPr lang="sr-Cyrl-RS" sz="1400" dirty="0" smtClean="0"/>
              <a:t>Председник </a:t>
            </a:r>
            <a:r>
              <a:rPr lang="sr-Cyrl-RS" sz="1400" dirty="0"/>
              <a:t>општине и локална управа спроводе </a:t>
            </a:r>
            <a:r>
              <a:rPr lang="sr-Cyrl-RS" sz="1400" dirty="0" smtClean="0"/>
              <a:t>општинску </a:t>
            </a:r>
            <a:r>
              <a:rPr lang="sr-Cyrl-RS" sz="1400" dirty="0"/>
              <a:t>политику, а главна полуга те политике и развоја је управо буџет </a:t>
            </a:r>
            <a:r>
              <a:rPr lang="sr-Cyrl-RS" sz="1400" dirty="0" smtClean="0"/>
              <a:t>општине</a:t>
            </a:r>
            <a:r>
              <a:rPr lang="sr-Cyrl-RS" sz="1400" dirty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sr-Cyrl-RS" sz="1400" dirty="0"/>
              <a:t>Приликом дефинисања овог, за </a:t>
            </a:r>
            <a:r>
              <a:rPr lang="sr-Cyrl-RS" sz="1400" dirty="0" smtClean="0"/>
              <a:t>општину Петровац на Млави</a:t>
            </a:r>
            <a:r>
              <a:rPr lang="sr-Latn-RS" sz="1400" dirty="0" smtClean="0"/>
              <a:t> </a:t>
            </a:r>
            <a:r>
              <a:rPr lang="sr-Cyrl-RS" sz="1400" dirty="0"/>
              <a:t>најважнијег документа, руководе се законским оквиром и прописима, стратешким приоритетима развоја и другим елементима.</a:t>
            </a:r>
          </a:p>
          <a:p>
            <a:pPr algn="just"/>
            <a:endParaRPr lang="en-US" sz="1400" dirty="0"/>
          </a:p>
          <a:p>
            <a:pPr algn="just"/>
            <a:r>
              <a:rPr lang="sr-Cyrl-RS" sz="1400" dirty="0"/>
              <a:t>Реалност је таква да постоје велике разлике између жеља и могућности, тако да креирање буџета подразумева утврђивање приоритета и прављење компромиса. </a:t>
            </a:r>
          </a:p>
          <a:p>
            <a:pPr algn="just"/>
            <a:endParaRPr lang="sr-Cyrl-RS" sz="1400" dirty="0"/>
          </a:p>
          <a:p>
            <a:pPr algn="just"/>
            <a:r>
              <a:rPr lang="sr-Cyrl-RS" sz="1400" dirty="0"/>
              <a:t>Током извршења буџета може доћи до одступања од планираног услед непредвиђених околности или реализације прихода у мањем обиму од иницијално планираних што последично утиче на финансирање планираних активности и пројеката. </a:t>
            </a:r>
          </a:p>
          <a:p>
            <a:pPr algn="just"/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188279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9CA18299-6367-4410-BC33-A8CFD1ACE7EB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None/>
            </a:pPr>
            <a:r>
              <a:rPr lang="sr-Cyrl-RS" sz="1800" b="1" i="1" dirty="0" smtClean="0"/>
              <a:t>Уколико сте заинтересовани да погледате Одлуку о завршном рачуну општине</a:t>
            </a:r>
            <a:r>
              <a:rPr lang="sr-Latn-RS" sz="1800" b="1" i="1" dirty="0" smtClean="0"/>
              <a:t> </a:t>
            </a:r>
            <a:r>
              <a:rPr lang="sr-Cyrl-RS" sz="1800" b="1" i="1" dirty="0" smtClean="0"/>
              <a:t>Петровац на Млави за 2022.годину, са свим пратећим документима у целини, исту можете преузети на следећем линку интернет странице општинске управе</a:t>
            </a:r>
            <a:r>
              <a:rPr lang="sr-Cyrl-RS" sz="1800" b="1" i="1" dirty="0" smtClean="0"/>
              <a:t>:</a:t>
            </a:r>
            <a:endParaRPr lang="sr-Latn-RS" sz="1800" b="1" i="1" dirty="0" smtClean="0"/>
          </a:p>
          <a:p>
            <a:pPr marL="0" algn="just">
              <a:buNone/>
            </a:pPr>
            <a:r>
              <a:rPr lang="sr-Cyrl-RS" sz="1800" b="1" i="1" dirty="0" smtClean="0"/>
              <a:t> </a:t>
            </a:r>
            <a:r>
              <a:rPr lang="en-US" sz="1800" b="1" i="1" dirty="0" smtClean="0">
                <a:hlinkClick r:id="rId3"/>
              </a:rPr>
              <a:t>https</a:t>
            </a:r>
            <a:r>
              <a:rPr lang="en-US" sz="1800" b="1" i="1" dirty="0" smtClean="0">
                <a:hlinkClick r:id="rId3"/>
              </a:rPr>
              <a:t>://</a:t>
            </a:r>
            <a:r>
              <a:rPr lang="en-US" sz="1800" b="1" i="1" dirty="0" smtClean="0"/>
              <a:t> </a:t>
            </a:r>
            <a:r>
              <a:rPr lang="en-US" sz="1800" b="1" i="1" dirty="0" smtClean="0">
                <a:hlinkClick r:id="rId4"/>
              </a:rPr>
              <a:t>https://www.petrovacnamlavi.rs/dokumenta/budzet</a:t>
            </a:r>
            <a:r>
              <a:rPr lang="en-US" sz="1800" b="1" i="1" dirty="0" smtClean="0">
                <a:hlinkClick r:id="rId4"/>
              </a:rPr>
              <a:t>/</a:t>
            </a:r>
            <a:r>
              <a:rPr lang="sr-Latn-RS" sz="1800" b="1" i="1" dirty="0" smtClean="0"/>
              <a:t> </a:t>
            </a:r>
            <a:endParaRPr lang="sr-Cyrl-RS" sz="1800" b="1" i="1" dirty="0" smtClean="0"/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9CA18299-6367-4410-BC33-A8CFD1ACE7EB}"/>
              </a:ext>
            </a:extLst>
          </p:cNvPr>
          <p:cNvSpPr txBox="1">
            <a:spLocks/>
          </p:cNvSpPr>
          <p:nvPr/>
        </p:nvSpPr>
        <p:spPr>
          <a:xfrm>
            <a:off x="762000" y="609600"/>
            <a:ext cx="7696200" cy="10668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sr-Cyrl-RS" sz="3000" b="1" dirty="0" smtClean="0"/>
              <a:t>Захваљујемо Вам се што сте издвојили време и пажљиво прегледали презентацију</a:t>
            </a:r>
            <a:endParaRPr kumimoji="0" lang="sr-Cyrl-R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9CA18299-6367-4410-BC33-A8CFD1ACE7EB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sr-Cyrl-RS" sz="1800" b="1" i="1" dirty="0" smtClean="0"/>
              <a:t>Уколико имате питања у вези са  Водичем/презентацијом или Одлуком о завршном рачуну, можете нам писати на адресу: </a:t>
            </a:r>
            <a:r>
              <a:rPr lang="en-US" sz="1800" b="1" i="1" dirty="0" smtClean="0">
                <a:hlinkClick r:id="rId5"/>
              </a:rPr>
              <a:t>racunovodstvo@petrovacnamlavi.rs</a:t>
            </a:r>
            <a:r>
              <a:rPr lang="en-US" sz="1800" b="1" i="1" dirty="0" smtClean="0"/>
              <a:t> </a:t>
            </a:r>
            <a:r>
              <a:rPr lang="sr-Cyrl-RS" sz="1800" b="1" i="1" dirty="0" smtClean="0"/>
              <a:t>и оставити контакт податке за достављање одговора.</a:t>
            </a:r>
            <a:endParaRPr lang="sr-Latn-RS" sz="1800" b="1" i="1" dirty="0" smtClean="0"/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Cyrl-RS" sz="1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1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52400"/>
            <a:ext cx="5036735" cy="533400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+mn-lt"/>
              </a:rPr>
              <a:t>Ко се финансира из буџета?</a:t>
            </a:r>
            <a:endParaRPr lang="en-US" sz="3000" b="1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3581400" cy="533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Директни буџетски корисници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914400" y="1143000"/>
            <a:ext cx="2895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Cyrl-R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Скупштина општине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noProof="0" dirty="0" smtClean="0">
                <a:ea typeface="+mj-ea"/>
                <a:cs typeface="+mj-cs"/>
              </a:rPr>
              <a:t>Председник општине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Cyrl-RS" sz="16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Општинско</a:t>
            </a:r>
            <a:r>
              <a:rPr kumimoji="0" lang="sr-Cyrl-RS" sz="16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веће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baseline="0" noProof="0" dirty="0" smtClean="0">
                <a:ea typeface="+mj-ea"/>
                <a:cs typeface="+mj-cs"/>
              </a:rPr>
              <a:t>Општинска</a:t>
            </a:r>
            <a:r>
              <a:rPr lang="sr-Cyrl-RS" sz="1600" noProof="0" dirty="0" smtClean="0">
                <a:ea typeface="+mj-ea"/>
                <a:cs typeface="+mj-cs"/>
              </a:rPr>
              <a:t> управа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Cyrl-RS" sz="16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Правобранилаштво</a:t>
            </a:r>
            <a:r>
              <a:rPr kumimoji="0" lang="sr-Cyrl-RS" sz="16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општине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914400" y="2743200"/>
            <a:ext cx="32004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Cyrl-R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Културно просветни центар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dirty="0" smtClean="0">
                <a:ea typeface="+mj-ea"/>
                <a:cs typeface="+mj-cs"/>
              </a:rPr>
              <a:t>Народна библиотека</a:t>
            </a:r>
            <a:endParaRPr lang="sr-Cyrl-RS" sz="1600" noProof="0" dirty="0" smtClean="0"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dirty="0" smtClean="0">
                <a:ea typeface="+mj-ea"/>
                <a:cs typeface="+mj-cs"/>
              </a:rPr>
              <a:t>Завичајни музеј</a:t>
            </a:r>
            <a:endParaRPr kumimoji="0" lang="sr-Cyrl-RS" sz="160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dirty="0" smtClean="0">
                <a:ea typeface="+mj-ea"/>
                <a:cs typeface="+mj-cs"/>
              </a:rPr>
              <a:t>Дирекција за омладину и спорт</a:t>
            </a:r>
            <a:endParaRPr lang="sr-Cyrl-RS" sz="1600" noProof="0" dirty="0" smtClean="0"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noProof="0" dirty="0" smtClean="0">
                <a:ea typeface="+mj-ea"/>
                <a:cs typeface="+mj-cs"/>
              </a:rPr>
              <a:t>Спортски центар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Cyrl-RS" sz="16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Туристичка</a:t>
            </a:r>
            <a:r>
              <a:rPr kumimoji="0" lang="sr-Cyrl-RS" sz="16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организација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Cyrl-RS" sz="1600" dirty="0" smtClean="0">
                <a:ea typeface="+mj-ea"/>
                <a:cs typeface="+mj-cs"/>
              </a:rPr>
              <a:t>Предшколска установа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Cyrl-RS" sz="16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Месне заједнице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457201" y="2438400"/>
            <a:ext cx="3733800" cy="381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Индиректни буџетски корисници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4648200" y="3429000"/>
            <a:ext cx="36576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914400" y="48006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r-Cyrl-RS" sz="16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sr-Cyrl-CS" sz="1600" dirty="0" smtClean="0"/>
              <a:t>Образовне институције (школе)</a:t>
            </a:r>
          </a:p>
          <a:p>
            <a:pPr lvl="0"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sr-Cyrl-CS" sz="1600" dirty="0" smtClean="0"/>
              <a:t>Здравствене институције- дом здравља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sr-Cyrl-CS" sz="1600" dirty="0" smtClean="0"/>
              <a:t>Социјалне институције (Центар за социјални рад)</a:t>
            </a:r>
          </a:p>
          <a:p>
            <a:pPr lvl="0"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sr-Cyrl-CS" sz="1600" dirty="0" smtClean="0"/>
              <a:t>Непрофитне организације (удружења грађана, невладине организације, итд.)</a:t>
            </a:r>
            <a:endParaRPr lang="en-US" sz="1600" dirty="0" smtClean="0"/>
          </a:p>
          <a:p>
            <a:pPr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en-US" sz="1600" dirty="0" smtClean="0"/>
          </a:p>
          <a:p>
            <a:pPr lvl="0"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en-US" sz="1600" dirty="0" smtClean="0"/>
          </a:p>
          <a:p>
            <a:pPr defTabSz="685800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en-US" sz="1600" dirty="0" smtClean="0"/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3581400" y="1524000"/>
            <a:ext cx="503673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2D340D4-8AC3-4CCC-95D2-3C70E56EB850}"/>
              </a:ext>
            </a:extLst>
          </p:cNvPr>
          <p:cNvSpPr txBox="1">
            <a:spLocks/>
          </p:cNvSpPr>
          <p:nvPr/>
        </p:nvSpPr>
        <p:spPr>
          <a:xfrm>
            <a:off x="457201" y="4572000"/>
            <a:ext cx="4191000" cy="533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Остали корисници буџетских средстава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84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629400" cy="619919"/>
          </a:xfrm>
        </p:spPr>
        <p:txBody>
          <a:bodyPr>
            <a:normAutofit fontScale="90000"/>
          </a:bodyPr>
          <a:lstStyle/>
          <a:p>
            <a:r>
              <a:rPr lang="sr-Cyrl-RS" b="1" dirty="0">
                <a:latin typeface="+mn-lt"/>
              </a:rPr>
              <a:t>Шта су приходи и примања буџета?</a:t>
            </a:r>
            <a:endParaRPr lang="en-US" b="1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507288" cy="559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0A07-249F-4345-993B-6AB4700608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817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1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b="1" dirty="0">
                <a:latin typeface="+mn-lt"/>
              </a:rPr>
              <a:t>Структура остварених текућих прихода и примања</a:t>
            </a:r>
            <a:br>
              <a:rPr lang="sr-Cyrl-RS" b="1" dirty="0">
                <a:latin typeface="+mn-lt"/>
              </a:rPr>
            </a:br>
            <a:r>
              <a:rPr lang="sr-Cyrl-RS" b="1" dirty="0">
                <a:latin typeface="+mn-lt"/>
              </a:rPr>
              <a:t>буџета града/општине - номинални износи</a:t>
            </a:r>
            <a:endParaRPr lang="sr-Latn-CS" b="1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3062870366"/>
              </p:ext>
            </p:extLst>
          </p:nvPr>
        </p:nvGraphicFramePr>
        <p:xfrm>
          <a:off x="274638" y="1298575"/>
          <a:ext cx="8594725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0A07-249F-4345-993B-6AB4700608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63834"/>
            <a:ext cx="8229600" cy="61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3000" b="1" dirty="0">
                <a:latin typeface="+mn-lt"/>
              </a:rPr>
              <a:t>Шта су расходи и издаци буџета?</a:t>
            </a:r>
            <a:endParaRPr lang="en-US" sz="3000" b="1" dirty="0">
              <a:latin typeface="+mn-lt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457200" y="1129627"/>
          <a:ext cx="8229600" cy="559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FB0A07-249F-4345-993B-6AB4700608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60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000" b="1" dirty="0">
                <a:latin typeface="+mn-lt"/>
              </a:rPr>
              <a:t>Структура извршених расхода и издатака </a:t>
            </a:r>
            <a:r>
              <a:rPr lang="sr-Cyrl-RS" sz="3000" b="1" dirty="0" smtClean="0">
                <a:latin typeface="+mn-lt"/>
              </a:rPr>
              <a:t/>
            </a:r>
            <a:br>
              <a:rPr lang="sr-Cyrl-RS" sz="3000" b="1" dirty="0" smtClean="0">
                <a:latin typeface="+mn-lt"/>
              </a:rPr>
            </a:br>
            <a:r>
              <a:rPr lang="sr-Cyrl-RS" sz="3000" b="1" dirty="0" smtClean="0">
                <a:latin typeface="+mn-lt"/>
              </a:rPr>
              <a:t>буџета - </a:t>
            </a:r>
            <a:r>
              <a:rPr lang="sr-Cyrl-RS" sz="3000" b="1" dirty="0">
                <a:latin typeface="+mn-lt"/>
              </a:rPr>
              <a:t>номинални износи</a:t>
            </a:r>
            <a:endParaRPr lang="sr-Latn-CS" sz="3000" b="1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545596764"/>
              </p:ext>
            </p:extLst>
          </p:nvPr>
        </p:nvGraphicFramePr>
        <p:xfrm>
          <a:off x="274638" y="1298575"/>
          <a:ext cx="8594725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13863</TotalTime>
  <Words>3504</Words>
  <Application>Microsoft Office PowerPoint</Application>
  <PresentationFormat>On-screen Show (4:3)</PresentationFormat>
  <Paragraphs>289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Водич кроз одлуку о завршном рачуну буџета  општине Петровац на Млави  за 2022. годину</vt:lpstr>
      <vt:lpstr>Садржај:</vt:lpstr>
      <vt:lpstr>Уводна реч</vt:lpstr>
      <vt:lpstr>Буџет општине – од плана до реализације</vt:lpstr>
      <vt:lpstr>Ко се финансира из буџета?</vt:lpstr>
      <vt:lpstr>Шта су приходи и примања буџета?</vt:lpstr>
      <vt:lpstr>Структура остварених текућих прихода и примања буџета града/општине - номинални износи</vt:lpstr>
      <vt:lpstr>Slide 8</vt:lpstr>
      <vt:lpstr>Структура извршених расхода и издатака  буџета - номинални износи</vt:lpstr>
      <vt:lpstr>Преглед извршења по корисницима   номинални износи</vt:lpstr>
      <vt:lpstr>Програмско буџетирање и његова примена у буџету општине Петровац на Млави</vt:lpstr>
      <vt:lpstr>Преглед извршења по програмима</vt:lpstr>
      <vt:lpstr>ПРОГРАМ: Становање, урбанизам и просторно планирање</vt:lpstr>
      <vt:lpstr>ПРОГРАМ: Комуналне делатности </vt:lpstr>
      <vt:lpstr>ПРОГРАМ: Локални економски развој</vt:lpstr>
      <vt:lpstr>ПРОГРАМ: Развој туризма</vt:lpstr>
      <vt:lpstr>ПРОГРАМ: Пољопривреда и рурални развој</vt:lpstr>
      <vt:lpstr>ПРОГРАМ: Заштита животне средине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Организација саобраћаја и саобраћајна инфраструктура</vt:lpstr>
      <vt:lpstr>ПРОГРАМ: Предшколско васпитање и образовање</vt:lpstr>
      <vt:lpstr>ПРОГРАМ: Основно образовање и васпитање</vt:lpstr>
      <vt:lpstr>ПРОГРАМ: Средње образовање и васпитање</vt:lpstr>
      <vt:lpstr>ПРОГРАМ: Социјална и дечија заштита</vt:lpstr>
      <vt:lpstr>ПРОГРАМ: Здравствена заштита</vt:lpstr>
      <vt:lpstr>ПРОГРАМ: Развој културе и информисања</vt:lpstr>
      <vt:lpstr>Slide 34</vt:lpstr>
      <vt:lpstr>Slide 35</vt:lpstr>
      <vt:lpstr>ПРОГРАМ: Развој спорта и омладине</vt:lpstr>
      <vt:lpstr>ПРОГРАМ: Опште услуге локалне самоуправе</vt:lpstr>
      <vt:lpstr>ПРОГРАМ:Политички систем локалне самоуправе</vt:lpstr>
      <vt:lpstr>ПРОГРАМ: Енергетска ефикасност и обновљиви извори енергије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КОНСОЛИДОВАНИ ЗАВРШНИ РАЧУН БУЏЕТА ОПШТИНЕ ВЕЛИКО ГРАДИШТЕ ЗА 2014.ГОДИНУ</dc:title>
  <dc:creator>JPantic</dc:creator>
  <cp:lastModifiedBy>GIS04</cp:lastModifiedBy>
  <cp:revision>504</cp:revision>
  <cp:lastPrinted>2018-09-10T13:38:36Z</cp:lastPrinted>
  <dcterms:created xsi:type="dcterms:W3CDTF">2006-08-16T00:00:00Z</dcterms:created>
  <dcterms:modified xsi:type="dcterms:W3CDTF">2023-06-19T05:39:43Z</dcterms:modified>
</cp:coreProperties>
</file>