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75" r:id="rId6"/>
    <p:sldId id="262" r:id="rId7"/>
    <p:sldId id="282" r:id="rId8"/>
    <p:sldId id="261" r:id="rId9"/>
    <p:sldId id="263" r:id="rId10"/>
    <p:sldId id="283" r:id="rId11"/>
    <p:sldId id="264" r:id="rId12"/>
    <p:sldId id="277" r:id="rId13"/>
    <p:sldId id="266" r:id="rId14"/>
    <p:sldId id="284" r:id="rId15"/>
    <p:sldId id="268" r:id="rId16"/>
    <p:sldId id="276" r:id="rId17"/>
    <p:sldId id="271" r:id="rId18"/>
    <p:sldId id="272" r:id="rId19"/>
    <p:sldId id="273" r:id="rId20"/>
    <p:sldId id="286" r:id="rId21"/>
    <p:sldId id="278" r:id="rId2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/>
  </p:cmAuthor>
  <p:cmAuthor id="2" name="Milena Radomirovic" initials="MR" lastIdx="2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>
        <p:scale>
          <a:sx n="70" d="100"/>
          <a:sy n="70" d="100"/>
        </p:scale>
        <p:origin x="-1064" y="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G:\Gradjanski%20budzet%20primeri\gradjanski-budzet-pite-format%20NC%20250118.xlsx" TargetMode="External"/><Relationship Id="rId4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52863076244946"/>
          <c:y val="0.333744881889765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3"/>
          <c:dPt>
            <c:idx val="2"/>
            <c:bubble3D val="0"/>
            <c:explosion val="5"/>
          </c:dPt>
          <c:dLbls>
            <c:dLbl>
              <c:idx val="0"/>
              <c:layout>
                <c:manualLayout>
                  <c:x val="0.1207341231253091"/>
                  <c:y val="0.58226355044983036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Порески </a:t>
                    </a:r>
                    <a:r>
                      <a:rPr lang="sr-Cyrl-RS" dirty="0"/>
                      <a:t>приходи
</a:t>
                    </a:r>
                    <a:r>
                      <a:rPr lang="en-US" dirty="0" smtClean="0"/>
                      <a:t>50,07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68114424909564764"/>
                  <c:y val="0.29638088737022711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Трансфери</a:t>
                    </a:r>
                    <a:r>
                      <a:rPr lang="sr-Cyrl-RS" dirty="0"/>
                      <a:t>
</a:t>
                    </a:r>
                    <a:r>
                      <a:rPr lang="en-US" dirty="0" smtClean="0"/>
                      <a:t>40,18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293351966793174"/>
                  <c:y val="-0.54118720476676507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 други непорески  </a:t>
                    </a:r>
                    <a:r>
                      <a:rPr lang="sr-Cyrl-RS" dirty="0"/>
                      <a:t>приходи
</a:t>
                    </a:r>
                    <a:r>
                      <a:rPr lang="en-US" dirty="0" smtClean="0"/>
                      <a:t>6,83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6C-4AB1-9E93-3921DE0FC15C}"/>
                </c:ext>
              </c:extLst>
            </c:dLbl>
            <c:dLbl>
              <c:idx val="5"/>
              <c:layout>
                <c:manualLayout>
                  <c:x val="3.9034411915767842E-2"/>
                  <c:y val="-4.07843137254901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пренета </a:t>
                    </a:r>
                    <a:r>
                      <a:rPr lang="ru-RU" dirty="0"/>
                      <a:t>средства ихз претходне године
</a:t>
                    </a:r>
                    <a:r>
                      <a:rPr lang="en-US" dirty="0" smtClean="0"/>
                      <a:t>2,92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</c:v>
                </c:pt>
                <c:pt idx="5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76C-4AB1-9E93-3921DE0FC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181943551355"/>
          <c:y val="0.31492135247799907"/>
          <c:w val="0.53601721202415265"/>
          <c:h val="0.47396905974988485"/>
        </c:manualLayout>
      </c:layout>
      <c:pie3DChart>
        <c:varyColors val="1"/>
        <c:ser>
          <c:idx val="0"/>
          <c:order val="0"/>
          <c:explosion val="11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7E-411E-A7EE-877B23681A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87E-411E-A7EE-877B23681A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87E-411E-A7EE-877B23681A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87E-411E-A7EE-877B23681A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87E-411E-A7EE-877B23681A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87E-411E-A7EE-877B23681A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87E-411E-A7EE-877B23681A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87E-411E-A7EE-877B23681AA4}"/>
              </c:ext>
            </c:extLst>
          </c:dPt>
          <c:dLbls>
            <c:dLbl>
              <c:idx val="0"/>
              <c:layout>
                <c:manualLayout>
                  <c:x val="-0.39650744735490562"/>
                  <c:y val="-3.7647058823529506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расходи </a:t>
                    </a:r>
                    <a:r>
                      <a:rPr lang="sr-Cyrl-RS" dirty="0"/>
                      <a:t>за запослене
</a:t>
                    </a:r>
                    <a:r>
                      <a:rPr lang="en-US" dirty="0" smtClean="0"/>
                      <a:t>25,18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37185413456599897"/>
                  <c:y val="0.28235294117647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коришћење </a:t>
                    </a:r>
                    <a:r>
                      <a:rPr lang="ru-RU" dirty="0"/>
                      <a:t>услуга и роба
</a:t>
                    </a:r>
                    <a:r>
                      <a:rPr lang="en-US" dirty="0" smtClean="0"/>
                      <a:t>27,95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1361068310220852E-2"/>
                  <c:y val="-0.58039215686274515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субвенције</a:t>
                    </a:r>
                    <a:r>
                      <a:rPr lang="sr-Cyrl-RS" dirty="0"/>
                      <a:t>
</a:t>
                    </a:r>
                    <a:r>
                      <a:rPr lang="en-US" dirty="0" smtClean="0"/>
                      <a:t>2,62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7E-411E-A7EE-877B23681AA4}"/>
                </c:ext>
              </c:extLst>
            </c:dLbl>
            <c:dLbl>
              <c:idx val="3"/>
              <c:layout>
                <c:manualLayout>
                  <c:x val="0.65331278890600919"/>
                  <c:y val="5.019607843137254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дотације </a:t>
                    </a:r>
                    <a:r>
                      <a:rPr lang="sr-Cyrl-RS" dirty="0"/>
                      <a:t>и трансфери
</a:t>
                    </a:r>
                    <a:r>
                      <a:rPr lang="en-US" dirty="0" smtClean="0"/>
                      <a:t>15,36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7E-411E-A7EE-877B23681AA4}"/>
                </c:ext>
              </c:extLst>
            </c:dLbl>
            <c:dLbl>
              <c:idx val="4"/>
              <c:layout>
                <c:manualLayout>
                  <c:x val="-1.4381099126861838E-2"/>
                  <c:y val="0.14117647058823529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социјална </a:t>
                    </a:r>
                    <a:r>
                      <a:rPr lang="sr-Cyrl-RS" dirty="0"/>
                      <a:t>помоћ
</a:t>
                    </a:r>
                    <a:r>
                      <a:rPr lang="en-US" dirty="0" smtClean="0"/>
                      <a:t>2,61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7252344612547466E-2"/>
                  <c:y val="7.2156862745098041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остали </a:t>
                    </a:r>
                    <a:r>
                      <a:rPr lang="sr-Cyrl-RS" dirty="0"/>
                      <a:t>расходи
</a:t>
                    </a:r>
                    <a:r>
                      <a:rPr lang="en-US" dirty="0" smtClean="0"/>
                      <a:t>15,4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7E-411E-A7EE-877B23681AA4}"/>
                </c:ext>
              </c:extLst>
            </c:dLbl>
            <c:dLbl>
              <c:idx val="6"/>
              <c:layout>
                <c:manualLayout>
                  <c:x val="0.46019517205957883"/>
                  <c:y val="-1.882352941176470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капитални </a:t>
                    </a:r>
                    <a:r>
                      <a:rPr lang="sr-Cyrl-RS" dirty="0"/>
                      <a:t>издаци
</a:t>
                    </a:r>
                    <a:r>
                      <a:rPr lang="en-US" dirty="0" smtClean="0"/>
                      <a:t>8,00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31022085259373394"/>
                  <c:y val="5.0196078431372623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средства </a:t>
                    </a:r>
                    <a:r>
                      <a:rPr lang="sr-Cyrl-RS" dirty="0"/>
                      <a:t>резерве 
</a:t>
                    </a:r>
                    <a:r>
                      <a:rPr lang="en-US" dirty="0" smtClean="0"/>
                      <a:t>2,88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87E-411E-A7EE-877B23681AA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2000</c:v>
                </c:pt>
                <c:pt idx="1">
                  <c:v>1000</c:v>
                </c:pt>
                <c:pt idx="2">
                  <c:v>3000</c:v>
                </c:pt>
                <c:pt idx="3">
                  <c:v>400</c:v>
                </c:pt>
                <c:pt idx="4">
                  <c:v>500</c:v>
                </c:pt>
                <c:pt idx="5">
                  <c:v>60</c:v>
                </c:pt>
                <c:pt idx="6">
                  <c:v>1500</c:v>
                </c:pt>
                <c:pt idx="7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87E-411E-A7EE-877B23681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3016"/>
          <c:y val="0.37589947089947212"/>
          <c:w val="0.40236148955495105"/>
          <c:h val="0.36484126984127052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16-44F9-9B73-F924052B0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16-44F9-9B73-F924052B0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16-44F9-9B73-F924052B0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16-44F9-9B73-F924052B0F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16-44F9-9B73-F924052B0F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16-44F9-9B73-F924052B0F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116-44F9-9B73-F924052B0F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116-44F9-9B73-F924052B0F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116-44F9-9B73-F924052B0F5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116-44F9-9B73-F924052B0F5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116-44F9-9B73-F924052B0F5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116-44F9-9B73-F924052B0F5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116-44F9-9B73-F924052B0F5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116-44F9-9B73-F924052B0F5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116-44F9-9B73-F924052B0F5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116-44F9-9B73-F924052B0F5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116-44F9-9B73-F924052B0F54}"/>
              </c:ext>
            </c:extLst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2170753860127159"/>
                  <c:y val="-0.28835978835978937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КОМУНАЛНЕ </a:t>
                    </a:r>
                    <a:r>
                      <a:rPr lang="sr-Cyrl-RS" dirty="0"/>
                      <a:t>ДЕЛАТНОСТИ 
</a:t>
                    </a:r>
                    <a:r>
                      <a:rPr lang="en-US" dirty="0" smtClean="0"/>
                      <a:t>7,12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16-44F9-9B73-F924052B0F5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16-44F9-9B73-F924052B0F54}"/>
                </c:ext>
              </c:extLst>
            </c:dLbl>
            <c:dLbl>
              <c:idx val="3"/>
              <c:layout>
                <c:manualLayout>
                  <c:x val="0.15809131831737044"/>
                  <c:y val="-0.17045463409507333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РАЗВОЈ ТУРИЗМА</a:t>
                    </a:r>
                    <a:r>
                      <a:rPr lang="en-US" dirty="0" smtClean="0"/>
                      <a:t>  1.23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16-44F9-9B73-F924052B0F54}"/>
                </c:ext>
              </c:extLst>
            </c:dLbl>
            <c:dLbl>
              <c:idx val="4"/>
              <c:layout>
                <c:manualLayout>
                  <c:x val="8.6661506009054798E-2"/>
                  <c:y val="-4.15572733695899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ПОЉОПРИВРЕДА </a:t>
                    </a:r>
                    <a:r>
                      <a:rPr lang="ru-RU" dirty="0"/>
                      <a:t>И РУРАЛНИ </a:t>
                    </a:r>
                    <a:r>
                      <a:rPr lang="ru-RU" dirty="0" smtClean="0"/>
                      <a:t>РАЗВО</a:t>
                    </a:r>
                    <a:r>
                      <a:rPr lang="en-US" dirty="0" smtClean="0"/>
                      <a:t>J 1,21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16-44F9-9B73-F924052B0F54}"/>
                </c:ext>
              </c:extLst>
            </c:dLbl>
            <c:dLbl>
              <c:idx val="5"/>
              <c:layout>
                <c:manualLayout>
                  <c:x val="5.8128973660308787E-2"/>
                  <c:y val="3.174603174603174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 </a:t>
                    </a:r>
                    <a:r>
                      <a:rPr lang="sr-Cyrl-RS" dirty="0"/>
                      <a:t>ЗАШТИТА ЖИВОТНЕ СРЕДИНЕ
</a:t>
                    </a:r>
                    <a:r>
                      <a:rPr lang="sr-Cyrl-RS" dirty="0" smtClean="0"/>
                      <a:t>0,</a:t>
                    </a:r>
                    <a:r>
                      <a:rPr lang="en-US" dirty="0" smtClean="0"/>
                      <a:t>95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16-44F9-9B73-F924052B0F54}"/>
                </c:ext>
              </c:extLst>
            </c:dLbl>
            <c:dLbl>
              <c:idx val="6"/>
              <c:layout>
                <c:manualLayout>
                  <c:x val="0.10899182561307917"/>
                  <c:y val="0.14021164021164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ОРГАНИЗАЦИЈА </a:t>
                    </a:r>
                    <a:r>
                      <a:rPr lang="ru-RU" dirty="0"/>
                      <a:t>САОБРАЋАЈА И САОБРАЋАЈНА ИНФРАСТРУКТУРА
</a:t>
                    </a:r>
                    <a:r>
                      <a:rPr lang="en-US" dirty="0" smtClean="0"/>
                      <a:t>8,291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16-44F9-9B73-F924052B0F54}"/>
                </c:ext>
              </c:extLst>
            </c:dLbl>
            <c:dLbl>
              <c:idx val="7"/>
              <c:layout>
                <c:manualLayout>
                  <c:x val="-5.4495912806539681E-3"/>
                  <c:y val="0.131426280048327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Предшколско </a:t>
                    </a:r>
                    <a:r>
                      <a:rPr lang="ru-RU" dirty="0"/>
                      <a:t>васпитање и образовање
</a:t>
                    </a:r>
                    <a:r>
                      <a:rPr lang="en-US" dirty="0" smtClean="0"/>
                      <a:t>12,498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16-44F9-9B73-F924052B0F54}"/>
                </c:ext>
              </c:extLst>
            </c:dLbl>
            <c:dLbl>
              <c:idx val="8"/>
              <c:layout>
                <c:manualLayout>
                  <c:x val="-0.19255222524977272"/>
                  <c:y val="0.1269841269841267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Основно </a:t>
                    </a:r>
                    <a:r>
                      <a:rPr lang="ru-RU" dirty="0"/>
                      <a:t>образовање И ВАСПИТАЊЕ
</a:t>
                    </a:r>
                    <a:r>
                      <a:rPr lang="en-US" dirty="0" smtClean="0"/>
                      <a:t>9,47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16-44F9-9B73-F924052B0F54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Средње </a:t>
                    </a:r>
                    <a:r>
                      <a:rPr lang="ru-RU" dirty="0"/>
                      <a:t>образовање И ВАСПИТАЊЕ
</a:t>
                    </a:r>
                    <a:r>
                      <a:rPr lang="en-US" dirty="0" smtClean="0"/>
                      <a:t>1,53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16-44F9-9B73-F924052B0F54}"/>
                </c:ext>
              </c:extLst>
            </c:dLbl>
            <c:dLbl>
              <c:idx val="10"/>
              <c:layout>
                <c:manualLayout>
                  <c:x val="-0.22524977293369663"/>
                  <c:y val="5.55555555555554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СОЦИЈАЛНА </a:t>
                    </a:r>
                    <a:r>
                      <a:rPr lang="ru-RU" dirty="0"/>
                      <a:t>И ДЕЧИЈА ЗАШТИТА 
</a:t>
                    </a:r>
                    <a:r>
                      <a:rPr lang="en-US" dirty="0" smtClean="0"/>
                      <a:t>5,60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116-44F9-9B73-F924052B0F54}"/>
                </c:ext>
              </c:extLst>
            </c:dLbl>
            <c:dLbl>
              <c:idx val="11"/>
              <c:layout>
                <c:manualLayout>
                  <c:x val="-0.17801998183469631"/>
                  <c:y val="7.9365079365079413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 smtClean="0"/>
                      <a:t>ЗДРАВСТВЕНА </a:t>
                    </a:r>
                    <a:r>
                      <a:rPr lang="sr-Cyrl-RS" dirty="0"/>
                      <a:t>ЗАШТИТА
</a:t>
                    </a:r>
                    <a:r>
                      <a:rPr lang="en-US" dirty="0" smtClean="0"/>
                      <a:t>1.62</a:t>
                    </a:r>
                    <a:r>
                      <a:rPr lang="sr-Cyrl-RS" dirty="0" smtClean="0"/>
                      <a:t>%</a:t>
                    </a:r>
                    <a:endParaRPr lang="sr-Cyrl-R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116-44F9-9B73-F924052B0F54}"/>
                </c:ext>
              </c:extLst>
            </c:dLbl>
            <c:dLbl>
              <c:idx val="12"/>
              <c:layout>
                <c:manualLayout>
                  <c:x val="-0.16530426884650321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Развој </a:t>
                    </a:r>
                    <a:r>
                      <a:rPr lang="ru-RU" dirty="0"/>
                      <a:t>културе и информисања
</a:t>
                    </a:r>
                    <a:r>
                      <a:rPr lang="en-US" dirty="0" smtClean="0"/>
                      <a:t>7,28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116-44F9-9B73-F924052B0F54}"/>
                </c:ext>
              </c:extLst>
            </c:dLbl>
            <c:dLbl>
              <c:idx val="13"/>
              <c:layout>
                <c:manualLayout>
                  <c:x val="-0.20708446866485014"/>
                  <c:y val="-1.85185185185185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Развој </a:t>
                    </a:r>
                    <a:r>
                      <a:rPr lang="ru-RU" dirty="0"/>
                      <a:t>спорта и омладине
</a:t>
                    </a:r>
                    <a:r>
                      <a:rPr lang="en-US" dirty="0" smtClean="0"/>
                      <a:t>11,04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116-44F9-9B73-F924052B0F54}"/>
                </c:ext>
              </c:extLst>
            </c:dLbl>
            <c:dLbl>
              <c:idx val="14"/>
              <c:layout>
                <c:manualLayout>
                  <c:x val="-0.24704813805631307"/>
                  <c:y val="-0.103174603174603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ОПШТЕ </a:t>
                    </a:r>
                    <a:r>
                      <a:rPr lang="ru-RU" dirty="0"/>
                      <a:t>УСЛУГЕ ЛОКАЛНЕ САМОУПРАВЕ
</a:t>
                    </a:r>
                    <a:r>
                      <a:rPr lang="sr-Cyrl-RS" dirty="0" smtClean="0"/>
                      <a:t>2</a:t>
                    </a:r>
                    <a:r>
                      <a:rPr lang="en-US" dirty="0" smtClean="0"/>
                      <a:t>7,89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116-44F9-9B73-F924052B0F54}"/>
                </c:ext>
              </c:extLst>
            </c:dLbl>
            <c:dLbl>
              <c:idx val="15"/>
              <c:layout>
                <c:manualLayout>
                  <c:x val="-7.5177079849055181E-2"/>
                  <c:y val="-0.21693127015009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ПОЛИТИЧКИ </a:t>
                    </a:r>
                    <a:r>
                      <a:rPr lang="ru-RU" dirty="0"/>
                      <a:t>СИСТЕМ ЛОКАЛНЕ </a:t>
                    </a:r>
                    <a:r>
                      <a:rPr lang="ru-RU" dirty="0" smtClean="0"/>
                      <a:t>САМОУПРАВЕ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3,34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6"/>
              <c:layout>
                <c:manualLayout>
                  <c:x val="9.8084981838568203E-2"/>
                  <c:y val="-0.195805825067339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ЕНЕРГЕТСКА </a:t>
                    </a:r>
                    <a:r>
                      <a:rPr lang="ru-RU" dirty="0"/>
                      <a:t>ЕФИКАСНОСТ И ОБНОВЉИВИ ИЗВОРИ </a:t>
                    </a:r>
                    <a:r>
                      <a:rPr lang="ru-RU" dirty="0" smtClean="0"/>
                      <a:t>ЕНЕРГИЈЕ</a:t>
                    </a:r>
                    <a:r>
                      <a:rPr lang="en-US" dirty="0" smtClean="0"/>
                      <a:t> 0,57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116-44F9-9B73-F924052B0F5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105</c:v>
                </c:pt>
                <c:pt idx="1">
                  <c:v>25</c:v>
                </c:pt>
                <c:pt idx="2">
                  <c:v>22</c:v>
                </c:pt>
                <c:pt idx="3">
                  <c:v>54</c:v>
                </c:pt>
                <c:pt idx="4">
                  <c:v>65</c:v>
                </c:pt>
                <c:pt idx="5">
                  <c:v>88</c:v>
                </c:pt>
                <c:pt idx="6">
                  <c:v>90</c:v>
                </c:pt>
                <c:pt idx="7">
                  <c:v>22</c:v>
                </c:pt>
                <c:pt idx="8">
                  <c:v>47</c:v>
                </c:pt>
                <c:pt idx="9">
                  <c:v>87</c:v>
                </c:pt>
                <c:pt idx="10">
                  <c:v>90</c:v>
                </c:pt>
                <c:pt idx="11">
                  <c:v>99</c:v>
                </c:pt>
                <c:pt idx="12">
                  <c:v>101</c:v>
                </c:pt>
                <c:pt idx="13">
                  <c:v>105</c:v>
                </c:pt>
                <c:pt idx="14">
                  <c:v>55</c:v>
                </c:pt>
                <c:pt idx="15">
                  <c:v>12</c:v>
                </c:pt>
                <c:pt idx="16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D116-44F9-9B73-F924052B0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</a:t>
          </a:r>
          <a:r>
            <a:rPr lang="sr-Cyrl-RS" sz="1600" dirty="0" smtClean="0"/>
            <a:t>општине</a:t>
          </a:r>
          <a:endParaRPr lang="en-US" sz="1600" dirty="0" smtClean="0"/>
        </a:p>
        <a:p>
          <a:r>
            <a:rPr lang="sr-Cyrl-RS" sz="1600" dirty="0" smtClean="0"/>
            <a:t>Јавно правобранилаштво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</a:t>
          </a:r>
        </a:p>
        <a:p>
          <a:r>
            <a:rPr lang="sr-Cyrl-RS" sz="1200" dirty="0" smtClean="0"/>
            <a:t>Центар за социјални 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148028" custScaleY="106980" custLinFactNeighborX="1644" custLinFactNeighborY="2254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</a:t>
          </a:r>
          <a:r>
            <a:rPr lang="en-US" sz="1400" dirty="0" smtClean="0"/>
            <a:t>3</a:t>
          </a:r>
          <a:r>
            <a:rPr lang="sr-Cyrl-RS" sz="1400" dirty="0" smtClean="0"/>
            <a:t>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/>
      <dgm:t>
        <a:bodyPr/>
        <a:lstStyle/>
        <a:p>
          <a:r>
            <a:rPr lang="sr-Cyrl-RS" sz="1050" dirty="0"/>
            <a:t>Средства из буџета општине </a:t>
          </a:r>
          <a:endParaRPr lang="sr-Cyrl-RS" sz="1050" dirty="0" smtClean="0"/>
        </a:p>
        <a:p>
          <a:r>
            <a:rPr lang="en-US" sz="1050" dirty="0" smtClean="0">
              <a:solidFill>
                <a:srgbClr val="FF0000"/>
              </a:solidFill>
            </a:rPr>
            <a:t>1.030.201.000,00</a:t>
          </a:r>
          <a:endParaRPr lang="en-US" sz="900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/>
      <dgm:t>
        <a:bodyPr/>
        <a:lstStyle/>
        <a:p>
          <a:r>
            <a:rPr lang="sr-Cyrl-RS" sz="1100" dirty="0"/>
            <a:t>Пренета средства из ранијих година</a:t>
          </a:r>
          <a:r>
            <a:rPr lang="sr-Cyrl-RS" sz="1100" dirty="0">
              <a:solidFill>
                <a:srgbClr val="FF0000"/>
              </a:solidFill>
            </a:rPr>
            <a:t> </a:t>
          </a:r>
          <a:endParaRPr lang="sr-Cyrl-RS" sz="1100" dirty="0" smtClean="0">
            <a:solidFill>
              <a:srgbClr val="FF0000"/>
            </a:solidFill>
          </a:endParaRPr>
        </a:p>
        <a:p>
          <a:r>
            <a:rPr lang="en-US" sz="1100" dirty="0" smtClean="0">
              <a:solidFill>
                <a:srgbClr val="FF0000"/>
              </a:solidFill>
            </a:rPr>
            <a:t>31.000.000,00</a:t>
          </a:r>
          <a:endParaRPr lang="en-US" sz="1000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endParaRPr lang="sr-Cyrl-RS" sz="1300" dirty="0" smtClean="0">
            <a:solidFill>
              <a:schemeClr val="bg1"/>
            </a:solidFill>
          </a:endParaRPr>
        </a:p>
        <a:p>
          <a:r>
            <a:rPr lang="en-US" sz="1300" dirty="0" smtClean="0">
              <a:solidFill>
                <a:schemeClr val="bg1"/>
              </a:solidFill>
            </a:rPr>
            <a:t>1.061.201.000,00</a:t>
          </a:r>
          <a:endParaRPr lang="en-US" sz="1000" dirty="0">
            <a:solidFill>
              <a:srgbClr val="FF0000"/>
            </a:solidFill>
          </a:endParaRPr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3" custScaleX="225429" custScaleY="139284" custLinFactNeighborX="-1278" custLinFactNeighborY="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 custLinFactNeighborX="80937" custLinFactNeighborY="12749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 custScaleX="225150" custScaleY="159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 custLinFactNeighborX="-36572" custLinFactNeighborY="4635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286325" custScaleY="131888" custLinFactNeighborX="15" custLinFactNeighborY="1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tx1"/>
              </a:solidFill>
            </a:rPr>
            <a:t>Ова примања </a:t>
          </a:r>
          <a:r>
            <a:rPr lang="sr-Cyrl-RS" sz="1400" dirty="0" smtClean="0">
              <a:solidFill>
                <a:schemeClr val="tx1"/>
              </a:solidFill>
            </a:rPr>
            <a:t>е </a:t>
          </a:r>
          <a:r>
            <a:rPr lang="sr-Cyrl-RS" sz="1400" dirty="0">
              <a:solidFill>
                <a:schemeClr val="tx1"/>
              </a:solidFill>
            </a:rPr>
            <a:t>остварују продајом непокретности и покретних ствари у власништву општине.</a:t>
          </a:r>
          <a:endParaRPr lang="en-US" sz="1400" dirty="0">
            <a:solidFill>
              <a:schemeClr val="tx1"/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en-US" dirty="0" smtClean="0">
              <a:solidFill>
                <a:srgbClr val="FF0000"/>
              </a:solidFill>
            </a:rPr>
            <a:t>1.061.201.000,00</a:t>
          </a:r>
          <a:r>
            <a:rPr lang="sr-Cyrl-RS" dirty="0" smtClean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/>
      <dgm:t>
        <a:bodyPr/>
        <a:lstStyle/>
        <a:p>
          <a:pPr algn="ctr"/>
          <a:r>
            <a:rPr lang="sr-Cyrl-RS" sz="1100" dirty="0"/>
            <a:t>Приходи од  пореза </a:t>
          </a:r>
          <a:r>
            <a:rPr lang="sr-Cyrl-RS" sz="1100" dirty="0" smtClean="0"/>
            <a:t> </a:t>
          </a:r>
          <a:r>
            <a:rPr lang="en-US" sz="1100" dirty="0" smtClean="0"/>
            <a:t>531.357.339</a:t>
          </a:r>
          <a:r>
            <a:rPr lang="sr-Cyrl-RS" sz="1100" dirty="0" smtClean="0"/>
            <a:t>,00динара</a:t>
          </a:r>
          <a:endParaRPr lang="en-US" sz="1100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 custT="1"/>
      <dgm:spPr/>
      <dgm:t>
        <a:bodyPr/>
        <a:lstStyle/>
        <a:p>
          <a:pPr algn="ctr"/>
          <a:r>
            <a:rPr lang="sr-Cyrl-RS" sz="1000" baseline="0" dirty="0" smtClean="0"/>
            <a:t>Трансфери</a:t>
          </a:r>
          <a:r>
            <a:rPr lang="sr-Cyrl-RS" sz="1000" dirty="0" smtClean="0"/>
            <a:t> </a:t>
          </a:r>
          <a:r>
            <a:rPr lang="en-US" sz="1000" dirty="0" smtClean="0"/>
            <a:t>426.348.661,00</a:t>
          </a:r>
          <a:endParaRPr lang="sr-Cyrl-RS" sz="1000" dirty="0" smtClean="0">
            <a:solidFill>
              <a:srgbClr val="FF0000"/>
            </a:solidFill>
          </a:endParaRPr>
        </a:p>
        <a:p>
          <a:pPr algn="ctr"/>
          <a:r>
            <a:rPr lang="sr-Cyrl-RS" sz="1000" i="1" dirty="0" smtClean="0"/>
            <a:t>динара</a:t>
          </a:r>
          <a:endParaRPr lang="en-US" sz="1000" i="1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/>
      <dgm:spPr/>
      <dgm:t>
        <a:bodyPr/>
        <a:lstStyle/>
        <a:p>
          <a:pPr algn="ctr"/>
          <a:r>
            <a:rPr lang="sr-Cyrl-RS" sz="800" dirty="0" smtClean="0"/>
            <a:t>Непорески  </a:t>
          </a:r>
          <a:r>
            <a:rPr lang="sr-Cyrl-RS" sz="1400" dirty="0"/>
            <a:t>приходи</a:t>
          </a:r>
          <a:r>
            <a:rPr lang="sr-Cyrl-RS" sz="800" dirty="0"/>
            <a:t>  </a:t>
          </a:r>
          <a:r>
            <a:rPr lang="en-US" sz="800" dirty="0" smtClean="0"/>
            <a:t>72.495.000,00</a:t>
          </a:r>
          <a:r>
            <a:rPr lang="sr-Cyrl-RS" sz="800" dirty="0" smtClean="0"/>
            <a:t>динара</a:t>
          </a:r>
          <a:endParaRPr lang="en-US" sz="800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200" dirty="0"/>
            <a:t>Пренета средства из ранијих година</a:t>
          </a:r>
          <a:r>
            <a:rPr lang="sr-Latn-RS" sz="1200" dirty="0"/>
            <a:t> </a:t>
          </a:r>
          <a:r>
            <a:rPr lang="en-US" sz="1400" dirty="0" smtClean="0">
              <a:solidFill>
                <a:srgbClr val="FF0000"/>
              </a:solidFill>
            </a:rPr>
            <a:t>31.000.000</a:t>
          </a:r>
          <a:r>
            <a:rPr lang="sr-Cyrl-RS" sz="1400" dirty="0" smtClean="0">
              <a:solidFill>
                <a:srgbClr val="FF0000"/>
              </a:solidFill>
            </a:rPr>
            <a:t>,00</a:t>
          </a:r>
          <a:r>
            <a:rPr lang="sr-Latn-RS" sz="14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5" custScaleX="208348" custRadScaleRad="104680" custRadScaleInc="6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5" custScaleX="158605" custScaleY="110810" custRadScaleRad="115594" custRadScaleInc="-2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5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4" presStyleCnt="5" custScaleX="122381" custScaleY="114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09B198C8-E6EF-4BF2-B04A-98A7D3B82C52}" srcId="{43275D6C-D470-4E2E-96F8-239EECE5D634}" destId="{15426A40-9AD2-4153-8230-E20BC4B11534}" srcOrd="3" destOrd="0" parTransId="{A1307EAF-2414-4AFE-BE82-97C79333BAA9}" sibTransId="{869B992E-498B-4FBD-AA48-03E5171031C9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AB36D377-182D-4F38-A7FA-BE410BDE00D5}" type="presParOf" srcId="{1FB746E2-D736-4446-8093-C865FE09A112}" destId="{FC69A2CE-A671-47B5-8CD8-544465E52E9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пољопривредним </a:t>
          </a:r>
          <a:r>
            <a:rPr lang="ru-RU" sz="1400" dirty="0"/>
            <a:t>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 smtClean="0">
              <a:solidFill>
                <a:schemeClr val="bg1"/>
              </a:solidFill>
            </a:rPr>
            <a:t>Укупни расходи и издаци </a:t>
          </a:r>
          <a:r>
            <a:rPr lang="en-US" dirty="0" smtClean="0">
              <a:solidFill>
                <a:srgbClr val="FF0000"/>
              </a:solidFill>
            </a:rPr>
            <a:t>1.061.201.000</a:t>
          </a:r>
          <a:r>
            <a:rPr lang="sr-Cyrl-RS" dirty="0" smtClean="0">
              <a:solidFill>
                <a:srgbClr val="FF0000"/>
              </a:solidFill>
            </a:rPr>
            <a:t>,00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200" dirty="0">
              <a:solidFill>
                <a:srgbClr val="FFFF00"/>
              </a:solidFill>
            </a:rPr>
            <a:t>Коришћење роба и услуга </a:t>
          </a:r>
          <a:r>
            <a:rPr lang="en-US" sz="1200" dirty="0" smtClean="0">
              <a:solidFill>
                <a:srgbClr val="FFFF00"/>
              </a:solidFill>
            </a:rPr>
            <a:t>296.587.722</a:t>
          </a:r>
          <a:r>
            <a:rPr lang="ru-RU" sz="1200" dirty="0" smtClean="0">
              <a:solidFill>
                <a:srgbClr val="FFFF00"/>
              </a:solidFill>
            </a:rPr>
            <a:t>,00динара</a:t>
          </a:r>
          <a:endParaRPr lang="en-US" sz="1200" dirty="0">
            <a:solidFill>
              <a:srgbClr val="FFFF00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Субвенције </a:t>
          </a:r>
          <a:r>
            <a:rPr lang="en-US" sz="1200" dirty="0" smtClean="0">
              <a:solidFill>
                <a:srgbClr val="FF0000"/>
              </a:solidFill>
            </a:rPr>
            <a:t>26.500.000,00</a:t>
          </a:r>
          <a:endParaRPr lang="en-US" sz="1200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Капитални издаци </a:t>
          </a:r>
          <a:r>
            <a:rPr lang="en-US" sz="1200" baseline="0" dirty="0" smtClean="0">
              <a:solidFill>
                <a:schemeClr val="bg1"/>
              </a:solidFill>
            </a:rPr>
            <a:t>84.540.000</a:t>
          </a:r>
          <a:r>
            <a:rPr lang="sr-Cyrl-RS" sz="1200" baseline="0" dirty="0" smtClean="0">
              <a:solidFill>
                <a:schemeClr val="bg1"/>
              </a:solidFill>
            </a:rPr>
            <a:t>,00</a:t>
          </a:r>
          <a:r>
            <a:rPr lang="sr-Cyrl-RS" sz="1200" dirty="0" smtClean="0">
              <a:solidFill>
                <a:schemeClr val="bg1"/>
              </a:solidFill>
            </a:rPr>
            <a:t> </a:t>
          </a:r>
          <a:r>
            <a:rPr lang="sr-Cyrl-RS" sz="1200" dirty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Расходи за запослене </a:t>
          </a:r>
          <a:r>
            <a:rPr lang="en-US" sz="1200" dirty="0" smtClean="0">
              <a:solidFill>
                <a:schemeClr val="bg1"/>
              </a:solidFill>
            </a:rPr>
            <a:t>267.137.169</a:t>
          </a:r>
          <a:r>
            <a:rPr lang="sr-Cyrl-RS" sz="1200" dirty="0" smtClean="0">
              <a:solidFill>
                <a:schemeClr val="bg1"/>
              </a:solidFill>
            </a:rPr>
            <a:t>,00динара</a:t>
          </a:r>
          <a:endParaRPr lang="en-US" sz="12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Социјална </a:t>
          </a:r>
          <a:r>
            <a:rPr lang="sr-Cyrl-RS" sz="1200" dirty="0" smtClean="0">
              <a:solidFill>
                <a:schemeClr val="bg1"/>
              </a:solidFill>
            </a:rPr>
            <a:t>помоћ</a:t>
          </a:r>
          <a:r>
            <a:rPr lang="en-US" sz="1200" dirty="0" smtClean="0">
              <a:solidFill>
                <a:schemeClr val="bg1"/>
              </a:solidFill>
            </a:rPr>
            <a:t> 27.612.000</a:t>
          </a:r>
          <a:endParaRPr lang="en-US" sz="12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Дотације и трансфери </a:t>
          </a:r>
          <a:r>
            <a:rPr lang="en-US" sz="1200" dirty="0" smtClean="0">
              <a:solidFill>
                <a:schemeClr val="bg1"/>
              </a:solidFill>
            </a:rPr>
            <a:t>162.958.601,00</a:t>
          </a:r>
          <a:endParaRPr lang="en-US" sz="1200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200" dirty="0">
              <a:solidFill>
                <a:schemeClr val="bg1"/>
              </a:solidFill>
            </a:rPr>
            <a:t>Остали расходи </a:t>
          </a:r>
          <a:r>
            <a:rPr lang="en-US" sz="1200" dirty="0" smtClean="0">
              <a:solidFill>
                <a:schemeClr val="bg1"/>
              </a:solidFill>
            </a:rPr>
            <a:t>165.365.508,00</a:t>
          </a:r>
          <a:r>
            <a:rPr lang="sr-Cyrl-RS" sz="1200" dirty="0" smtClean="0">
              <a:solidFill>
                <a:schemeClr val="bg1"/>
              </a:solidFill>
            </a:rPr>
            <a:t>,</a:t>
          </a:r>
          <a:r>
            <a:rPr lang="sr-Cyrl-RS" sz="1200" dirty="0" smtClean="0">
              <a:solidFill>
                <a:srgbClr val="FF0000"/>
              </a:solidFill>
            </a:rPr>
            <a:t>00</a:t>
          </a:r>
          <a:r>
            <a:rPr lang="sr-Cyrl-RS" sz="1200" dirty="0" smtClean="0">
              <a:solidFill>
                <a:schemeClr val="bg1"/>
              </a:solidFill>
            </a:rPr>
            <a:t>динара</a:t>
          </a:r>
          <a:endParaRPr lang="en-US" sz="1200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900" dirty="0">
              <a:solidFill>
                <a:schemeClr val="bg1"/>
              </a:solidFill>
            </a:rPr>
            <a:t>Средства резерве </a:t>
          </a:r>
          <a:r>
            <a:rPr lang="sr-Cyrl-RS" sz="900" dirty="0" smtClean="0">
              <a:solidFill>
                <a:schemeClr val="bg1"/>
              </a:solidFill>
            </a:rPr>
            <a:t> </a:t>
          </a:r>
          <a:r>
            <a:rPr lang="en-US" sz="1220" baseline="0" dirty="0" smtClean="0">
              <a:solidFill>
                <a:schemeClr val="bg1"/>
              </a:solidFill>
            </a:rPr>
            <a:t>30.5</a:t>
          </a:r>
          <a:r>
            <a:rPr lang="sr-Cyrl-RS" sz="1220" baseline="0" dirty="0" smtClean="0">
              <a:solidFill>
                <a:schemeClr val="bg1"/>
              </a:solidFill>
            </a:rPr>
            <a:t>00.0000,00</a:t>
          </a:r>
          <a:endParaRPr lang="en-US" sz="1220" baseline="0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 custLinFactNeighborX="-201" custLinFactNeighborY="245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206006" custScaleY="140917" custRadScaleRad="98293" custRadScaleInc="-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70932" custScaleY="129967" custRadScaleRad="98243" custRadScaleInc="6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64730" custScaleY="139615" custRadScaleRad="100752" custRadScaleInc="27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54627" custScaleY="116316" custRadScaleRad="98016" custRadScaleInc="8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149390" custScaleY="118966" custRadScaleRad="96560" custRadScaleInc="-8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96846" custScaleY="116316" custRadScaleRad="99648" custRadScaleInc="-10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71082" custScaleY="118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96775" custScaleY="13136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0.28833</cdr:x>
      <cdr:y>0.13514</cdr:y>
    </cdr:from>
    <cdr:to>
      <cdr:x>0.42295</cdr:x>
      <cdr:y>0.32284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8465" y="6583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0.59367</cdr:x>
      <cdr:y>0.08869</cdr:y>
    </cdr:from>
    <cdr:to>
      <cdr:x>0.73149</cdr:x>
      <cdr:y>0.29563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32448" y="432048"/>
          <a:ext cx="936104" cy="100811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ysClr val="windowText" lastClr="000000">
              <a:lumMod val="65000"/>
              <a:lumOff val="35000"/>
            </a:sys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Cyrl-RS" sz="1100" dirty="0" smtClean="0"/>
            <a:t>	Становање и урбанизам</a:t>
          </a:r>
        </a:p>
        <a:p xmlns:a="http://schemas.openxmlformats.org/drawingml/2006/main">
          <a:r>
            <a:rPr lang="en-US" dirty="0" smtClean="0"/>
            <a:t>0,48</a:t>
          </a:r>
          <a:r>
            <a:rPr lang="sr-Cyrl-RS" dirty="0" smtClean="0"/>
            <a:t>% локални економсски раѕвој</a:t>
          </a:r>
          <a:r>
            <a:rPr lang="sr-Cyrl-RS" sz="1100" dirty="0" smtClean="0"/>
            <a:t>	</a:t>
          </a:r>
          <a:endParaRPr lang="sr-Latn-R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02.11.2022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02.11.2022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21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rtl="0" eaLnBrk="1" fontAlgn="ctr" latinLnBrk="0" hangingPunct="1"/>
            <a:endParaRPr lang="en-US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9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02.11.2022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trovacnamlavi.r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ПЕТРОВАЦ НА МЛАВИ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10" y="3645024"/>
            <a:ext cx="6400800" cy="1600200"/>
          </a:xfrm>
        </p:spPr>
        <p:txBody>
          <a:bodyPr/>
          <a:lstStyle/>
          <a:p>
            <a:r>
              <a:rPr lang="sr-Cyrl-RS" dirty="0">
                <a:solidFill>
                  <a:srgbClr val="92D050"/>
                </a:solidFill>
              </a:rPr>
              <a:t>ГРАЂАНСКИ ВОДИЧ КРОЗ ОДЛУКУ О БУЏЕТУ за </a:t>
            </a:r>
            <a:r>
              <a:rPr lang="sr-Cyrl-RS" dirty="0" smtClean="0">
                <a:solidFill>
                  <a:srgbClr val="92D050"/>
                </a:solidFill>
              </a:rPr>
              <a:t>20</a:t>
            </a:r>
            <a:r>
              <a:rPr lang="en-US" dirty="0" smtClean="0">
                <a:solidFill>
                  <a:srgbClr val="92D050"/>
                </a:solidFill>
              </a:rPr>
              <a:t>23</a:t>
            </a:r>
            <a:r>
              <a:rPr lang="sr-Cyrl-RS" dirty="0" smtClean="0">
                <a:solidFill>
                  <a:srgbClr val="92D050"/>
                </a:solidFill>
              </a:rPr>
              <a:t>. </a:t>
            </a:r>
            <a:r>
              <a:rPr lang="sr-Cyrl-RS" dirty="0">
                <a:solidFill>
                  <a:srgbClr val="92D050"/>
                </a:solidFill>
              </a:rPr>
              <a:t>годину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GRB opšt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85728"/>
            <a:ext cx="1714512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317670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2021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90227500"/>
              </p:ext>
            </p:extLst>
          </p:nvPr>
        </p:nvGraphicFramePr>
        <p:xfrm>
          <a:off x="1241013" y="1577882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</a:t>
            </a:r>
            <a:r>
              <a:rPr lang="en-US" sz="2900" b="1" dirty="0" smtClean="0"/>
              <a:t>3</a:t>
            </a:r>
            <a:r>
              <a:rPr lang="sr-Cyrl-RS" sz="2900" b="1" dirty="0" smtClean="0"/>
              <a:t>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221765"/>
              </p:ext>
            </p:extLst>
          </p:nvPr>
        </p:nvGraphicFramePr>
        <p:xfrm>
          <a:off x="539552" y="1772816"/>
          <a:ext cx="7198520" cy="4582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</a:t>
            </a:r>
            <a:r>
              <a:rPr lang="en-US" sz="1700" dirty="0" smtClean="0"/>
              <a:t>3.</a:t>
            </a:r>
            <a:r>
              <a:rPr lang="sr-Cyrl-RS" sz="1700" dirty="0" smtClean="0"/>
              <a:t>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1.061.201.000</a:t>
            </a:r>
            <a:r>
              <a:rPr lang="sr-Cyrl-RS" b="1" dirty="0" smtClean="0"/>
              <a:t>,00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31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202</a:t>
            </a:r>
            <a:r>
              <a:rPr lang="en-US" sz="3000" b="1" dirty="0" smtClean="0"/>
              <a:t>3</a:t>
            </a:r>
            <a:r>
              <a:rPr lang="sr-Cyrl-RS" sz="3000" b="1" dirty="0" smtClean="0"/>
              <a:t>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936213"/>
              </p:ext>
            </p:extLst>
          </p:nvPr>
        </p:nvGraphicFramePr>
        <p:xfrm>
          <a:off x="395536" y="185536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524300"/>
              </p:ext>
            </p:extLst>
          </p:nvPr>
        </p:nvGraphicFramePr>
        <p:xfrm>
          <a:off x="1214414" y="1857364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202</a:t>
            </a:r>
            <a:r>
              <a:rPr lang="en-US" sz="3200" b="1" dirty="0" smtClean="0"/>
              <a:t>3</a:t>
            </a:r>
            <a:r>
              <a:rPr lang="sr-Cyrl-RS" sz="3200" b="1" dirty="0" smtClean="0"/>
              <a:t>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20035"/>
              </p:ext>
            </p:extLst>
          </p:nvPr>
        </p:nvGraphicFramePr>
        <p:xfrm>
          <a:off x="91846" y="980729"/>
          <a:ext cx="8944650" cy="58193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</a:t>
                      </a:r>
                      <a:r>
                        <a:rPr lang="en-US" sz="1200" dirty="0" smtClean="0"/>
                        <a:t>3.</a:t>
                      </a:r>
                      <a:r>
                        <a:rPr lang="sr-Cyrl-RS" sz="1200" dirty="0" smtClean="0"/>
                        <a:t>годину  </a:t>
                      </a:r>
                      <a:r>
                        <a:rPr lang="sr-Cyrl-RS" sz="1200" dirty="0"/>
                        <a:t>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5.000.000,00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0,48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34859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75.500.000,00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7,12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4.100.000,00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0,39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13.018.000,00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1,23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12.800.000,00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1,21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10.000.000,00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0,95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87.900.000,00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8,29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125.600.000,00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12,49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100.462.601,00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9,47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16.150.000,00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1,53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34718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</a:t>
                      </a:r>
                      <a:r>
                        <a:rPr lang="sr-Cyrl-RS" sz="1200" dirty="0" smtClean="0"/>
                        <a:t>1. </a:t>
                      </a:r>
                      <a:r>
                        <a:rPr lang="sr-Cyrl-RS" sz="1200" dirty="0"/>
                        <a:t>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54.126.000,00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5,60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17.200.000,00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1,62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77.170.000,00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7,28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106.484.000,00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0" dirty="0" smtClean="0"/>
                    </a:p>
                    <a:p>
                      <a:pPr algn="r"/>
                      <a:r>
                        <a:rPr lang="en-US" sz="1000" dirty="0" smtClean="0"/>
                        <a:t>11,04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</a:t>
                      </a:r>
                      <a:r>
                        <a:rPr lang="sr-Cyrl-RS" sz="1200" dirty="0" smtClean="0"/>
                        <a:t>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285.263.624,00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27,89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35.426.775,00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3,34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6.000.000,00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0,57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1.061.201.000,00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smtClean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35CA3346-52C3-4B96-A757-C775AAA1D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874688"/>
              </p:ext>
            </p:extLst>
          </p:nvPr>
        </p:nvGraphicFramePr>
        <p:xfrm>
          <a:off x="611560" y="1124744"/>
          <a:ext cx="6792416" cy="487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503199"/>
              </p:ext>
            </p:extLst>
          </p:nvPr>
        </p:nvGraphicFramePr>
        <p:xfrm>
          <a:off x="683569" y="1417633"/>
          <a:ext cx="7560839" cy="524761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2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ОПШТИНА ПЕТРОВАЦ НА МЛАВИ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sr-Cyrl-RS" sz="1200" dirty="0" smtClean="0"/>
                        <a:t>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24.006.775,00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2,27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22.800.000,00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2,15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8.620.000,00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0,82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764.592.725,00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72,05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 </a:t>
                      </a:r>
                      <a:r>
                        <a:rPr lang="en-US" sz="1500" dirty="0" err="1">
                          <a:effectLst/>
                        </a:rPr>
                        <a:t>јавно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правобранилаштво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3.400.000,00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0,32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13.909.500,00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1,31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3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Културно просветни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31.740.000,00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2,99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Народна библиотека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14.130.000,00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1,34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Спортски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22.105.000,00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2,09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 err="1">
                          <a:effectLst/>
                        </a:rPr>
                        <a:t>редшколска</a:t>
                      </a:r>
                      <a:r>
                        <a:rPr lang="sr-Cyrl-RS" sz="1500" dirty="0">
                          <a:effectLst/>
                        </a:rPr>
                        <a:t> установа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125.6000.000,00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11,79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Дирекција за омладину и спорт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7.479.000,00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0,71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организација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13.018.000,00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1,23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effectLst/>
                          <a:latin typeface="Times New Roman"/>
                          <a:ea typeface="Times New Roman"/>
                        </a:rPr>
                        <a:t>Завичајни музеј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9.800.000,00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0,93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30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18.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962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1.061.201.000,00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14" descr="19477383_754978154685132_5797895931660458435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42852"/>
            <a:ext cx="2921021" cy="2428892"/>
          </a:xfrm>
          <a:prstGeom prst="rect">
            <a:avLst/>
          </a:prstGeom>
        </p:spPr>
      </p:pic>
      <p:pic>
        <p:nvPicPr>
          <p:cNvPr id="16" name="Picture 15" descr="44093840_1041252559391022_2879023020683296768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42852"/>
            <a:ext cx="3000396" cy="2571768"/>
          </a:xfrm>
          <a:prstGeom prst="rect">
            <a:avLst/>
          </a:prstGeom>
        </p:spPr>
      </p:pic>
      <p:pic>
        <p:nvPicPr>
          <p:cNvPr id="17" name="Picture 16" descr="19260569_750789145104033_76105628605902914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42852"/>
            <a:ext cx="2428892" cy="2428892"/>
          </a:xfrm>
          <a:prstGeom prst="rect">
            <a:avLst/>
          </a:prstGeom>
        </p:spPr>
      </p:pic>
      <p:pic>
        <p:nvPicPr>
          <p:cNvPr id="20" name="Picture 19" descr="38427296_991287951054150_422216721378574336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714620"/>
            <a:ext cx="4000528" cy="2331558"/>
          </a:xfrm>
          <a:prstGeom prst="rect">
            <a:avLst/>
          </a:prstGeom>
        </p:spPr>
      </p:pic>
      <p:pic>
        <p:nvPicPr>
          <p:cNvPr id="25" name="Picture 24" descr="25182350_833854093464204_6305002620004495678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4429132"/>
            <a:ext cx="4357718" cy="2250297"/>
          </a:xfrm>
          <a:prstGeom prst="rect">
            <a:avLst/>
          </a:prstGeom>
        </p:spPr>
      </p:pic>
      <p:pic>
        <p:nvPicPr>
          <p:cNvPr id="28" name="Picture 27" descr="25351892_834710063378607_8735084016870551175_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5143512"/>
            <a:ext cx="4143404" cy="1571660"/>
          </a:xfrm>
          <a:prstGeom prst="rect">
            <a:avLst/>
          </a:prstGeom>
        </p:spPr>
      </p:pic>
      <p:pic>
        <p:nvPicPr>
          <p:cNvPr id="29" name="Picture 28" descr="32896947_913907235458889_6756678606870544384_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00562" y="2786058"/>
            <a:ext cx="4357718" cy="1571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16124"/>
              </p:ext>
            </p:extLst>
          </p:nvPr>
        </p:nvGraphicFramePr>
        <p:xfrm>
          <a:off x="500034" y="1357298"/>
          <a:ext cx="8030125" cy="535039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449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34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3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37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154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5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</a:t>
                      </a:r>
                      <a:r>
                        <a:rPr lang="en-US" sz="1500" dirty="0" smtClean="0">
                          <a:effectLst/>
                        </a:rPr>
                        <a:t>3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1</a:t>
                      </a: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. </a:t>
                      </a: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Унапређење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енергетске ефикасности</a:t>
                      </a:r>
                      <a:endParaRPr lang="en-US" sz="110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baseline="0" dirty="0" smtClean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2.</a:t>
                      </a: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Путна  инфраструктура на територији општине Петровац на Млави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3. </a:t>
                      </a: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Пројектна документација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5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4. </a:t>
                      </a: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Водовод у насељу Кнежица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10.000.000,00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5. Дечије игралиште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9.000.000,00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Times New Roman"/>
                        </a:rPr>
                        <a:t>9.000.000,00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90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1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1745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>
                <a:solidFill>
                  <a:srgbClr val="FF0000"/>
                </a:solidFill>
              </a:rPr>
              <a:t>Петровац на Млави </a:t>
            </a:r>
            <a:r>
              <a:rPr lang="sr-Cyrl-RS" dirty="0"/>
              <a:t>за </a:t>
            </a:r>
            <a:r>
              <a:rPr lang="sr-Cyrl-RS" dirty="0" smtClean="0"/>
              <a:t>202</a:t>
            </a:r>
            <a:r>
              <a:rPr lang="en-US" dirty="0" smtClean="0"/>
              <a:t>3</a:t>
            </a:r>
            <a:r>
              <a:rPr lang="sr-Cyrl-RS" dirty="0" smtClean="0"/>
              <a:t>. </a:t>
            </a:r>
            <a:r>
              <a:rPr lang="sr-Cyrl-RS" dirty="0"/>
              <a:t>годину, исту можете преузети на следећем линку интернет странице </a:t>
            </a:r>
            <a:r>
              <a:rPr lang="sr-Cyrl-RS" dirty="0" smtClean="0"/>
              <a:t>општине: </a:t>
            </a:r>
            <a:r>
              <a:rPr lang="en-US" dirty="0" smtClean="0">
                <a:hlinkClick r:id="rId3"/>
              </a:rPr>
              <a:t>https://www.petrovacnamlavi.rs</a:t>
            </a:r>
            <a:r>
              <a:rPr lang="sr-Cyrl-R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</a:t>
            </a:r>
            <a:r>
              <a:rPr lang="en-US" dirty="0" smtClean="0"/>
              <a:t>23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 smtClean="0"/>
              <a:t>На </a:t>
            </a:r>
            <a:r>
              <a:rPr lang="sr-Cyrl-RS" dirty="0"/>
              <a:t>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</a:t>
            </a:r>
            <a:r>
              <a:rPr lang="en-US" dirty="0" smtClean="0"/>
              <a:t>23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Расходи </a:t>
            </a:r>
            <a:r>
              <a:rPr lang="sr-Cyrl-RS" dirty="0"/>
              <a:t>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</a:t>
            </a:r>
            <a:r>
              <a:rPr lang="sr-Cyrl-RS" dirty="0" smtClean="0"/>
              <a:t>пројекти</a:t>
            </a:r>
            <a:endParaRPr lang="sr-Cyrl-R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Петровац на Млави </a:t>
            </a:r>
            <a:r>
              <a:rPr lang="sr-Cyrl-RS" dirty="0"/>
              <a:t>за </a:t>
            </a:r>
            <a:r>
              <a:rPr lang="sr-Cyrl-RS" dirty="0" smtClean="0"/>
              <a:t>20</a:t>
            </a:r>
            <a:r>
              <a:rPr lang="en-US" dirty="0" smtClean="0"/>
              <a:t>23.</a:t>
            </a:r>
            <a:r>
              <a:rPr lang="sr-Cyrl-RS" dirty="0" smtClean="0"/>
              <a:t>годину</a:t>
            </a:r>
            <a:r>
              <a:rPr lang="sr-Cyrl-RS" dirty="0"/>
              <a:t>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у </a:t>
            </a:r>
            <a:r>
              <a:rPr lang="ru-RU" dirty="0"/>
              <a:t>заједничком постављању циљева, дефинисању приоритета и планирању развоја наше </a:t>
            </a:r>
            <a:r>
              <a:rPr lang="ru-RU" dirty="0" smtClean="0"/>
              <a:t>општине.</a:t>
            </a:r>
            <a:endParaRPr lang="sr-Cyrl-RS" dirty="0" smtClean="0"/>
          </a:p>
          <a:p>
            <a:pPr algn="r"/>
            <a:r>
              <a:rPr lang="sr-Cyrl-RS" dirty="0" smtClean="0"/>
              <a:t>Душко Нединић</a:t>
            </a:r>
            <a:endParaRPr lang="sr-Cyrl-RS" dirty="0" smtClean="0">
              <a:solidFill>
                <a:srgbClr val="FF0000"/>
              </a:solidFill>
            </a:endParaRPr>
          </a:p>
          <a:p>
            <a:pPr algn="r"/>
            <a:r>
              <a:rPr lang="sr-Cyrl-RS" dirty="0" smtClean="0"/>
              <a:t>Председник </a:t>
            </a:r>
            <a:r>
              <a:rPr lang="sr-Cyrl-RS" dirty="0"/>
              <a:t>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Правобранилаштво </a:t>
            </a:r>
            <a:r>
              <a:rPr lang="ru-RU" alt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општине</a:t>
            </a:r>
            <a:endParaRPr lang="ru-RU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Културно просветни центар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     - Народна </a:t>
            </a:r>
            <a:r>
              <a:rPr lang="ru-RU" altLang="en-US" sz="1700" dirty="0">
                <a:cs typeface="Calibri" panose="020F0502020204030204" pitchFamily="34" charset="0"/>
              </a:rPr>
              <a:t>библиотека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Завичајни музеј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Дирекција за омладину и спорт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Спортски центар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 </a:t>
            </a: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Туристичка организација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</a:t>
            </a:r>
            <a:r>
              <a:rPr lang="ru-RU" altLang="en-US" sz="1700" dirty="0">
                <a:cs typeface="Calibri" panose="020F0502020204030204" pitchFamily="34" charset="0"/>
              </a:rPr>
              <a:t>Предшколска установа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r>
              <a:rPr lang="ru-RU" altLang="en-US" sz="1700" dirty="0" smtClean="0">
                <a:cs typeface="Calibri" panose="020F0502020204030204" pitchFamily="34" charset="0"/>
              </a:rPr>
              <a:t> - </a:t>
            </a:r>
            <a:r>
              <a:rPr lang="ru-RU" altLang="en-US" sz="1700" dirty="0">
                <a:cs typeface="Calibri" panose="020F0502020204030204" pitchFamily="34" charset="0"/>
              </a:rPr>
              <a:t>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600" dirty="0" smtClean="0">
                <a:cs typeface="Calibri" panose="020F0502020204030204" pitchFamily="34" charset="0"/>
              </a:rPr>
              <a:t>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</a:t>
            </a:r>
            <a:r>
              <a:rPr lang="ru-RU" altLang="en-US" sz="1700" dirty="0" smtClean="0">
                <a:cs typeface="Calibri" panose="020F0502020204030204" pitchFamily="34" charset="0"/>
              </a:rPr>
              <a:t>институције- дом здравља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>
                <a:solidFill>
                  <a:srgbClr val="92D050"/>
                </a:solidFill>
              </a:rPr>
              <a:t>Како настаје буџет</a:t>
            </a:r>
            <a:r>
              <a:rPr lang="sr-Latn-RS" sz="3000" b="1" dirty="0">
                <a:solidFill>
                  <a:srgbClr val="92D050"/>
                </a:solidFill>
              </a:rPr>
              <a:t> </a:t>
            </a:r>
            <a:r>
              <a:rPr lang="sr-Cyrl-RS" sz="3000" b="1" dirty="0">
                <a:solidFill>
                  <a:srgbClr val="92D050"/>
                </a:solidFill>
              </a:rPr>
              <a:t>општине?</a:t>
            </a:r>
            <a:endParaRPr lang="en-US" sz="3000" b="1" dirty="0">
              <a:solidFill>
                <a:srgbClr val="92D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 smtClean="0"/>
              <a:t>Петровац на Млави</a:t>
            </a:r>
            <a:r>
              <a:rPr lang="sr-Latn-RS" sz="1700" dirty="0" smtClean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199014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5528297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858942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>
                <a:solidFill>
                  <a:srgbClr val="FF0000"/>
                </a:solidFill>
              </a:rPr>
              <a:t>Петровац на Млави </a:t>
            </a:r>
            <a:r>
              <a:rPr lang="sr-Cyrl-RS" sz="1700" dirty="0"/>
              <a:t>за </a:t>
            </a:r>
            <a:r>
              <a:rPr lang="sr-Cyrl-RS" sz="1700" dirty="0" smtClean="0"/>
              <a:t>202</a:t>
            </a:r>
            <a:r>
              <a:rPr lang="en-US" sz="1700" dirty="0" smtClean="0"/>
              <a:t>3</a:t>
            </a:r>
            <a:r>
              <a:rPr lang="sr-Cyrl-RS" sz="1700" dirty="0" smtClean="0"/>
              <a:t>. </a:t>
            </a:r>
            <a:r>
              <a:rPr lang="sr-Cyrl-RS" sz="1700" dirty="0"/>
              <a:t>годину </a:t>
            </a:r>
            <a:r>
              <a:rPr lang="sr-Cyrl-RS" sz="1700" dirty="0" smtClean="0"/>
              <a:t>износе</a:t>
            </a:r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 smtClean="0">
                <a:solidFill>
                  <a:srgbClr val="FF0000"/>
                </a:solidFill>
              </a:rPr>
              <a:t>Петровац на Млави </a:t>
            </a:r>
            <a:r>
              <a:rPr lang="sr-Cyrl-RS" sz="1700" dirty="0" smtClean="0"/>
              <a:t>за 202</a:t>
            </a:r>
            <a:r>
              <a:rPr lang="en-US" sz="1700" dirty="0" smtClean="0"/>
              <a:t>3</a:t>
            </a:r>
            <a:r>
              <a:rPr lang="sr-Cyrl-RS" sz="1700" dirty="0" smtClean="0"/>
              <a:t>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en-US" sz="1700" dirty="0" smtClean="0">
                <a:solidFill>
                  <a:srgbClr val="FF0000"/>
                </a:solidFill>
              </a:rPr>
              <a:t>1.030.201.000</a:t>
            </a:r>
            <a:r>
              <a:rPr lang="sr-Cyrl-RS" sz="1700" dirty="0" smtClean="0">
                <a:solidFill>
                  <a:srgbClr val="FF0000"/>
                </a:solidFill>
              </a:rPr>
              <a:t>,00 </a:t>
            </a:r>
            <a:r>
              <a:rPr lang="sr-Cyrl-RS" sz="1700" dirty="0" smtClean="0"/>
              <a:t>динара, пренет</a:t>
            </a:r>
            <a:r>
              <a:rPr lang="en-US" sz="1700" dirty="0" smtClean="0"/>
              <a:t>a </a:t>
            </a:r>
            <a:r>
              <a:rPr lang="sr-Cyrl-RS" sz="1700" dirty="0" smtClean="0"/>
              <a:t>неутрошена средства из ранијих година у износу од </a:t>
            </a:r>
            <a:r>
              <a:rPr lang="en-US" sz="1700" dirty="0" smtClean="0"/>
              <a:t>31.000.000</a:t>
            </a:r>
            <a:r>
              <a:rPr lang="sr-Cyrl-RS" sz="1700" dirty="0" smtClean="0"/>
              <a:t>,00 дин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8561913"/>
              </p:ext>
            </p:extLst>
          </p:nvPr>
        </p:nvGraphicFramePr>
        <p:xfrm>
          <a:off x="971600" y="4365104"/>
          <a:ext cx="7344816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57224" y="1357298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1.061.201.000,00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18540</TotalTime>
  <Words>1491</Words>
  <Application>Microsoft Office PowerPoint</Application>
  <PresentationFormat>On-screen Show (4:3)</PresentationFormat>
  <Paragraphs>384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ПЕТРОВАЦ НА МЛАВИ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2021 годину</vt:lpstr>
      <vt:lpstr>Структура планираних прихода и примања за 2023. годину</vt:lpstr>
      <vt:lpstr>На шта се троше јавна средства?</vt:lpstr>
      <vt:lpstr>PowerPoint Presentation</vt:lpstr>
      <vt:lpstr>Структура планираних расхода и издатака буџета за 2023. годину</vt:lpstr>
      <vt:lpstr>Структура планираних расхода и издатака буџета за 2023. годину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RSRV</cp:lastModifiedBy>
  <cp:revision>837</cp:revision>
  <cp:lastPrinted>2018-01-29T14:26:33Z</cp:lastPrinted>
  <dcterms:created xsi:type="dcterms:W3CDTF">2006-08-16T00:00:00Z</dcterms:created>
  <dcterms:modified xsi:type="dcterms:W3CDTF">2022-11-02T12:49:25Z</dcterms:modified>
</cp:coreProperties>
</file>