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4" r:id="rId2"/>
    <p:sldId id="293" r:id="rId3"/>
    <p:sldId id="294" r:id="rId4"/>
    <p:sldId id="334" r:id="rId5"/>
    <p:sldId id="337" r:id="rId6"/>
    <p:sldId id="335" r:id="rId7"/>
    <p:sldId id="257" r:id="rId8"/>
    <p:sldId id="341" r:id="rId9"/>
    <p:sldId id="342" r:id="rId10"/>
    <p:sldId id="338" r:id="rId11"/>
    <p:sldId id="260" r:id="rId12"/>
    <p:sldId id="343" r:id="rId13"/>
    <p:sldId id="344" r:id="rId14"/>
    <p:sldId id="270" r:id="rId15"/>
    <p:sldId id="345" r:id="rId16"/>
    <p:sldId id="339" r:id="rId17"/>
    <p:sldId id="346" r:id="rId18"/>
    <p:sldId id="272" r:id="rId19"/>
    <p:sldId id="273" r:id="rId20"/>
    <p:sldId id="274" r:id="rId21"/>
    <p:sldId id="282" r:id="rId22"/>
    <p:sldId id="281" r:id="rId23"/>
    <p:sldId id="280" r:id="rId24"/>
    <p:sldId id="279" r:id="rId25"/>
    <p:sldId id="278" r:id="rId26"/>
    <p:sldId id="277" r:id="rId27"/>
    <p:sldId id="276" r:id="rId28"/>
    <p:sldId id="275" r:id="rId29"/>
    <p:sldId id="288" r:id="rId30"/>
    <p:sldId id="287" r:id="rId31"/>
    <p:sldId id="286" r:id="rId32"/>
    <p:sldId id="285" r:id="rId33"/>
    <p:sldId id="284" r:id="rId34"/>
    <p:sldId id="283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Knezevic" initials="MK [2]" lastIdx="2" clrIdx="0">
    <p:extLst/>
  </p:cmAuthor>
  <p:cmAuthor id="2" name="Milena Radomirovic" initials="MR" lastIdx="41" clrIdx="1">
    <p:extLst/>
  </p:cmAuthor>
  <p:cmAuthor id="3" name="Ivan Milivojevic" initials="I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100" d="100"/>
          <a:sy n="100" d="100"/>
        </p:scale>
        <p:origin x="-284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18408965964589"/>
          <c:y val="6.0325594348937896E-2"/>
          <c:w val="0.71737024744828948"/>
          <c:h val="0.926812669316656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80148579506615"/>
                  <c:y val="2.5530040256221992E-2"/>
                </c:manualLayout>
              </c:layout>
              <c:tx>
                <c:rich>
                  <a:bodyPr/>
                  <a:lstStyle/>
                  <a:p>
                    <a:r>
                      <a:rPr lang="sr-Cyrl-RS" sz="1200" smtClean="0"/>
                      <a:t>Порески</a:t>
                    </a:r>
                  </a:p>
                  <a:p>
                    <a:r>
                      <a:rPr lang="sr-Cyrl-RS" sz="1200" smtClean="0"/>
                      <a:t>Приходи</a:t>
                    </a:r>
                  </a:p>
                  <a:p>
                    <a:r>
                      <a:rPr lang="en-US" smtClean="0"/>
                      <a:t>43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 sz="1200" smtClean="0"/>
                      <a:t>Донације</a:t>
                    </a:r>
                  </a:p>
                  <a:p>
                    <a:r>
                      <a:rPr lang="sr-Cyrl-RS" sz="1200" smtClean="0"/>
                      <a:t>И</a:t>
                    </a:r>
                    <a:r>
                      <a:rPr lang="sr-Cyrl-RS" sz="1200" baseline="0" smtClean="0"/>
                      <a:t> трансфери</a:t>
                    </a:r>
                  </a:p>
                  <a:p>
                    <a:r>
                      <a:rPr lang="en-US" smtClean="0"/>
                      <a:t>52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4565626008976435"/>
                  <c:y val="-5.2084968478618631E-3"/>
                </c:manualLayout>
              </c:layout>
              <c:tx>
                <c:rich>
                  <a:bodyPr/>
                  <a:lstStyle/>
                  <a:p>
                    <a:r>
                      <a:rPr lang="sr-Cyrl-RS" sz="1200" smtClean="0"/>
                      <a:t>Непорески</a:t>
                    </a:r>
                  </a:p>
                  <a:p>
                    <a:r>
                      <a:rPr lang="sr-Cyrl-RS" sz="1200" smtClean="0"/>
                      <a:t>Приходи</a:t>
                    </a:r>
                  </a:p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289491519507604"/>
                  <c:y val="1.2861736334405145E-2"/>
                </c:manualLayout>
              </c:layout>
              <c:tx>
                <c:rich>
                  <a:bodyPr/>
                  <a:lstStyle/>
                  <a:p>
                    <a:r>
                      <a:rPr lang="sr-Cyrl-RS" sz="1200" dirty="0" smtClean="0"/>
                      <a:t>Примања од</a:t>
                    </a:r>
                  </a:p>
                  <a:p>
                    <a:r>
                      <a:rPr lang="sr-Cyrl-RS" sz="1200" dirty="0" smtClean="0"/>
                      <a:t>Продаје</a:t>
                    </a:r>
                    <a:r>
                      <a:rPr lang="sr-Cyrl-RS" sz="1200" baseline="0" dirty="0" smtClean="0"/>
                      <a:t> нефинасијске</a:t>
                    </a:r>
                  </a:p>
                  <a:p>
                    <a:r>
                      <a:rPr lang="sr-Cyrl-RS" sz="1200" baseline="0" dirty="0" smtClean="0"/>
                      <a:t>Имовине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sr-Cyrl-RS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sr-Cyrl-RS" sz="1200" smtClean="0"/>
                      <a:t>Примања од</a:t>
                    </a:r>
                  </a:p>
                  <a:p>
                    <a:r>
                      <a:rPr lang="sr-Cyrl-RS" sz="1200" smtClean="0"/>
                      <a:t>Продаје финансијске</a:t>
                    </a:r>
                  </a:p>
                  <a:p>
                    <a:r>
                      <a:rPr lang="sr-Cyrl-RS" sz="1200" smtClean="0"/>
                      <a:t>Имовине</a:t>
                    </a:r>
                  </a:p>
                  <a:p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sr-Cyrl-RS" sz="1200" smtClean="0"/>
                      <a:t>Меморандумске</a:t>
                    </a:r>
                  </a:p>
                  <a:p>
                    <a:r>
                      <a:rPr lang="sr-Cyrl-RS" sz="1200" smtClean="0"/>
                      <a:t>Ставке</a:t>
                    </a:r>
                  </a:p>
                  <a:p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Непорески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задуживања и продаје финансијске имовине </c:v>
                </c:pt>
                <c:pt idx="5">
                  <c:v>Меморандумске ставке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413663000</c:v>
                </c:pt>
                <c:pt idx="1">
                  <c:v>503083000</c:v>
                </c:pt>
                <c:pt idx="2">
                  <c:v>52045000</c:v>
                </c:pt>
                <c:pt idx="3">
                  <c:v>2824000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Извршенје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Непорески приходи</c:v>
                </c:pt>
                <c:pt idx="3">
                  <c:v>Продаја нефинансијске имовине</c:v>
                </c:pt>
                <c:pt idx="4">
                  <c:v>Продаја финансијске имовине</c:v>
                </c:pt>
                <c:pt idx="5">
                  <c:v>Меморандумске ставке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413663000</c:v>
                </c:pt>
                <c:pt idx="1">
                  <c:v>503083000</c:v>
                </c:pt>
                <c:pt idx="2">
                  <c:v>52045000</c:v>
                </c:pt>
                <c:pt idx="3">
                  <c:v>2824000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Непорески приходи</c:v>
                </c:pt>
                <c:pt idx="3">
                  <c:v>Продаја нефинансијске имовине</c:v>
                </c:pt>
                <c:pt idx="4">
                  <c:v>Продаја финансијске имовине</c:v>
                </c:pt>
                <c:pt idx="5">
                  <c:v>Меморандумске ставке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446743000</c:v>
                </c:pt>
                <c:pt idx="1">
                  <c:v>456621000</c:v>
                </c:pt>
                <c:pt idx="2">
                  <c:v>68739000</c:v>
                </c:pt>
                <c:pt idx="3">
                  <c:v>2000000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711552"/>
        <c:axId val="90713088"/>
        <c:axId val="0"/>
      </c:bar3DChart>
      <c:catAx>
        <c:axId val="90711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90713088"/>
        <c:crosses val="autoZero"/>
        <c:auto val="1"/>
        <c:lblAlgn val="ctr"/>
        <c:lblOffset val="100"/>
        <c:noMultiLvlLbl val="0"/>
      </c:catAx>
      <c:valAx>
        <c:axId val="9071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9071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21167925675335E-2"/>
          <c:y val="8.5651062105982737E-2"/>
          <c:w val="0.85135766414864944"/>
          <c:h val="0.8286978757880345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Расходи за запослене</a:t>
                    </a:r>
                    <a:r>
                      <a:rPr lang="sr-Cyrl-RS" dirty="0"/>
                      <a:t>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Коришћење роба и услуга</a:t>
                    </a:r>
                    <a:r>
                      <a:rPr lang="ru-RU" dirty="0"/>
                      <a:t>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Отплата камата</a:t>
                    </a:r>
                    <a:r>
                      <a:rPr lang="sr-Cyrl-RS" dirty="0"/>
                      <a:t>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Субвенције</a:t>
                    </a:r>
                    <a:r>
                      <a:rPr lang="sr-Cyrl-RS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Донације, дотације и трансфери</a:t>
                    </a:r>
                    <a:r>
                      <a:rPr lang="ru-RU" dirty="0"/>
                      <a:t>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200" dirty="0"/>
                      <a:t>Социјално осигурање и социјална заштита</a:t>
                    </a:r>
                    <a:r>
                      <a:rPr lang="ru-RU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sr-Cyrl-RS" sz="1200" dirty="0">
                        <a:solidFill>
                          <a:schemeClr val="tx1"/>
                        </a:solidFill>
                      </a:rPr>
                      <a:t>Остали расходи</a:t>
                    </a:r>
                    <a:r>
                      <a:rPr lang="sr-Cyrl-RS" dirty="0">
                        <a:solidFill>
                          <a:schemeClr val="tx1"/>
                        </a:solidFill>
                      </a:rPr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sr-Cyrl-RS" sz="1200" dirty="0"/>
                      <a:t>Капитални издаци</a:t>
                    </a:r>
                    <a:r>
                      <a:rPr lang="sr-Cyrl-R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8.3710706276233393E-2"/>
                  <c:y val="1.350482315112540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Отплата главнице и набавка финанс. Имовине</a:t>
                    </a:r>
                    <a:r>
                      <a:rPr lang="ru-RU" dirty="0"/>
                      <a:t>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Отплата главнице и набавка финанс. Имовине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254656000</c:v>
                </c:pt>
                <c:pt idx="1">
                  <c:v>235376000</c:v>
                </c:pt>
                <c:pt idx="2">
                  <c:v>1440000</c:v>
                </c:pt>
                <c:pt idx="3">
                  <c:v>17033000</c:v>
                </c:pt>
                <c:pt idx="4">
                  <c:v>144865000</c:v>
                </c:pt>
                <c:pt idx="5">
                  <c:v>16695000</c:v>
                </c:pt>
                <c:pt idx="6">
                  <c:v>106519000</c:v>
                </c:pt>
                <c:pt idx="7">
                  <c:v>102926000</c:v>
                </c:pt>
                <c:pt idx="8">
                  <c:v>29161000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Издаци за отплату главнице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254656000</c:v>
                </c:pt>
                <c:pt idx="1">
                  <c:v>235376000</c:v>
                </c:pt>
                <c:pt idx="2">
                  <c:v>1440000</c:v>
                </c:pt>
                <c:pt idx="3">
                  <c:v>17033000</c:v>
                </c:pt>
                <c:pt idx="4">
                  <c:v>144865000</c:v>
                </c:pt>
                <c:pt idx="5">
                  <c:v>16695000</c:v>
                </c:pt>
                <c:pt idx="6">
                  <c:v>106519000</c:v>
                </c:pt>
                <c:pt idx="7">
                  <c:v>102926000</c:v>
                </c:pt>
                <c:pt idx="8">
                  <c:v>29161000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Издаци за отплату главнице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261533000</c:v>
                </c:pt>
                <c:pt idx="1">
                  <c:v>279594000</c:v>
                </c:pt>
                <c:pt idx="2">
                  <c:v>1563000</c:v>
                </c:pt>
                <c:pt idx="3">
                  <c:v>18500000</c:v>
                </c:pt>
                <c:pt idx="4">
                  <c:v>151927000</c:v>
                </c:pt>
                <c:pt idx="5">
                  <c:v>18069000</c:v>
                </c:pt>
                <c:pt idx="6">
                  <c:v>109156000</c:v>
                </c:pt>
                <c:pt idx="7">
                  <c:v>128016000</c:v>
                </c:pt>
                <c:pt idx="8">
                  <c:v>29213000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216512"/>
        <c:axId val="91132288"/>
        <c:axId val="0"/>
      </c:bar3DChart>
      <c:catAx>
        <c:axId val="9121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91132288"/>
        <c:crosses val="autoZero"/>
        <c:auto val="1"/>
        <c:lblAlgn val="ctr"/>
        <c:lblOffset val="100"/>
        <c:noMultiLvlLbl val="0"/>
      </c:catAx>
      <c:valAx>
        <c:axId val="9113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91216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691513108330982"/>
                  <c:y val="-1.9566764994161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509501467469871"/>
                  <c:y val="3.72803459126870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638071607875762"/>
                  <c:y val="0.110101729245259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580681755379027"/>
                  <c:y val="0.215434083601286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7.281326627669879E-2"/>
                  <c:y val="3.99039548287553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1509379299512202"/>
                  <c:y val="0.1669637694002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6764608524414684"/>
                  <c:y val="-7.610704610476744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8.7482845582610269E-2"/>
                  <c:y val="-5.83705148827808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3.9515865836312392E-2"/>
                  <c:y val="-4.75821284697959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2.826617489215769E-2"/>
                  <c:y val="-3.03649059948506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Sheet1!$A$2:$A$16</c:f>
              <c:strCache>
                <c:ptCount val="15"/>
                <c:pt idx="0">
                  <c:v>Скупштина општине</c:v>
                </c:pt>
                <c:pt idx="1">
                  <c:v>Председник општине</c:v>
                </c:pt>
                <c:pt idx="2">
                  <c:v>Општинско веће</c:v>
                </c:pt>
                <c:pt idx="3">
                  <c:v>Општинско правобранилаштво</c:v>
                </c:pt>
                <c:pt idx="4">
                  <c:v>Општинска управа</c:v>
                </c:pt>
                <c:pt idx="5">
                  <c:v>Основно образовање</c:v>
                </c:pt>
                <c:pt idx="6">
                  <c:v>Средње образовање</c:v>
                </c:pt>
                <c:pt idx="7">
                  <c:v>Предшколско образовање</c:v>
                </c:pt>
                <c:pt idx="8">
                  <c:v>Установе културе</c:v>
                </c:pt>
                <c:pt idx="9">
                  <c:v>Туристичка организација</c:v>
                </c:pt>
                <c:pt idx="10">
                  <c:v>Месна заједница</c:v>
                </c:pt>
                <c:pt idx="11">
                  <c:v>Дирекција за омладину и спорт</c:v>
                </c:pt>
                <c:pt idx="12">
                  <c:v>Спортски центар</c:v>
                </c:pt>
                <c:pt idx="13">
                  <c:v>Центар за социјални рад</c:v>
                </c:pt>
                <c:pt idx="14">
                  <c:v>Здравствена установа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18797444.690000001</c:v>
                </c:pt>
                <c:pt idx="1">
                  <c:v>16468466.699999999</c:v>
                </c:pt>
                <c:pt idx="2">
                  <c:v>5372034.5499999998</c:v>
                </c:pt>
                <c:pt idx="3">
                  <c:v>2200278.1</c:v>
                </c:pt>
                <c:pt idx="4">
                  <c:v>511745403.89999998</c:v>
                </c:pt>
                <c:pt idx="5">
                  <c:v>99365527.780000001</c:v>
                </c:pt>
                <c:pt idx="6">
                  <c:v>12418880.01</c:v>
                </c:pt>
                <c:pt idx="7">
                  <c:v>98867155.859999999</c:v>
                </c:pt>
                <c:pt idx="8">
                  <c:v>50071820.520000003</c:v>
                </c:pt>
                <c:pt idx="9">
                  <c:v>15149050.449999999</c:v>
                </c:pt>
                <c:pt idx="10">
                  <c:v>8232000.9500000002</c:v>
                </c:pt>
                <c:pt idx="11">
                  <c:v>6690748.0899999999</c:v>
                </c:pt>
                <c:pt idx="12">
                  <c:v>17741018.010000002</c:v>
                </c:pt>
                <c:pt idx="13">
                  <c:v>25553117.760000002</c:v>
                </c:pt>
                <c:pt idx="14">
                  <c:v>13536662.33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661430002409119"/>
                  <c:y val="-3.91875003209517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r-Cyrl-RS"/>
                      <a:t>Лолални економски </a:t>
                    </a:r>
                    <a:r>
                      <a:rPr lang="sr-Cyrl-RS" smtClean="0"/>
                      <a:t>развој</a:t>
                    </a:r>
                    <a:r>
                      <a:rPr lang="sr-Cyrl-RS"/>
                      <a:t>
</a:t>
                    </a:r>
                    <a:r>
                      <a:rPr lang="sr-Cyrl-RS" smtClean="0"/>
                      <a:t>0,27%</a:t>
                    </a:r>
                    <a:endParaRPr lang="sr-Cyrl-R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0.23999885883829739"/>
                  <c:y val="4.43946221603374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-0.29863377585048245"/>
                  <c:y val="-5.36802567005699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Sheet1!$A$2:$A$18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Лолални економски раѕвој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образовање и васпитање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иѕвори енергије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3707040</c:v>
                </c:pt>
                <c:pt idx="1">
                  <c:v>46798274.170000002</c:v>
                </c:pt>
                <c:pt idx="2">
                  <c:v>2440000</c:v>
                </c:pt>
                <c:pt idx="3">
                  <c:v>15149050.449999999</c:v>
                </c:pt>
                <c:pt idx="4">
                  <c:v>13807253.27</c:v>
                </c:pt>
                <c:pt idx="5">
                  <c:v>4802660</c:v>
                </c:pt>
                <c:pt idx="6">
                  <c:v>87043697.680000007</c:v>
                </c:pt>
                <c:pt idx="7">
                  <c:v>106239874.81</c:v>
                </c:pt>
                <c:pt idx="8">
                  <c:v>99365527.780000001</c:v>
                </c:pt>
                <c:pt idx="9">
                  <c:v>12418880.01</c:v>
                </c:pt>
                <c:pt idx="10">
                  <c:v>45095250.090000004</c:v>
                </c:pt>
                <c:pt idx="11">
                  <c:v>14704115.17</c:v>
                </c:pt>
                <c:pt idx="12">
                  <c:v>75548022.519999996</c:v>
                </c:pt>
                <c:pt idx="13">
                  <c:v>87591247.700000003</c:v>
                </c:pt>
                <c:pt idx="14">
                  <c:v>242621933.46000001</c:v>
                </c:pt>
                <c:pt idx="15">
                  <c:v>40211543.890000001</c:v>
                </c:pt>
                <c:pt idx="16">
                  <c:v>10700000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ED36F3F-1036-46BF-B161-E2DF12D3DE49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15F89EA-ED00-4FA2-833B-C468A17C77B1}" type="presOf" srcId="{0C844461-76DE-4FEA-A87D-23440AD6FC2E}" destId="{C6144CDB-22C1-4337-9F95-C3A522A707D1}" srcOrd="0" destOrd="0" presId="urn:diagrams.loki3.com/BracketList"/>
    <dgm:cxn modelId="{251C8748-D7D4-4EEA-9063-7D96C4DC6F5C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1F4D2793-BD6E-4E71-BAB4-D6D0DEF19BD8}" type="presOf" srcId="{FE2BA0E8-81AC-463B-B498-EF464F5BCE06}" destId="{9893D59A-7FEC-486D-89C4-D28135F6121C}" srcOrd="0" destOrd="0" presId="urn:diagrams.loki3.com/BracketList"/>
    <dgm:cxn modelId="{281914F4-D8BC-495E-956B-3246AF2EC200}" type="presOf" srcId="{28888755-727E-436B-B2F2-DA7896544A65}" destId="{9312B733-3AEB-49F6-8245-08553BA2949B}" srcOrd="0" destOrd="0" presId="urn:diagrams.loki3.com/BracketList"/>
    <dgm:cxn modelId="{D9B9A5A4-110B-45CC-94E0-BB7998BBACA2}" type="presOf" srcId="{4B4A2A45-FFA7-47F5-A99D-A2DFD7698107}" destId="{9A05939C-6B40-4C32-897A-4A6DC3E71E5B}" srcOrd="0" destOrd="0" presId="urn:diagrams.loki3.com/BracketList"/>
    <dgm:cxn modelId="{DFBD7A21-0954-4B7F-903E-719597804F28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BFB5925-EDE0-45E3-91ED-A6C1C76B091F}" type="presOf" srcId="{EEA47F19-311D-44B3-AAA4-35C98BD4844B}" destId="{EFEB1020-9C17-48DC-BBE0-54FA743F9F7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8120EF99-E00F-4494-BFCA-8749C1115436}" type="presOf" srcId="{E055884F-7426-4921-A0E5-9CA56A76B49A}" destId="{CCB8139E-CA19-491D-9FCD-6BF28923C725}" srcOrd="0" destOrd="0" presId="urn:diagrams.loki3.com/BracketList"/>
    <dgm:cxn modelId="{823A3D95-6E18-4348-AF5D-F5A67ED1D5F5}" type="presOf" srcId="{E1AD8724-28DC-48C5-B75E-B0D1F33E6279}" destId="{939B76D1-BB33-4E50-9ECD-839FB5787B95}" srcOrd="0" destOrd="0" presId="urn:diagrams.loki3.com/BracketList"/>
    <dgm:cxn modelId="{D180D9DF-1134-4034-82CB-2A5DE44386F2}" type="presOf" srcId="{E1B79EE1-1157-4302-AB0B-8FEDC81165FD}" destId="{F40D94EA-52E0-4740-A924-EAF350BDF213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9B8D35F-AF1C-4B87-9F0F-C836A969D035}" type="presOf" srcId="{92FD0664-EE76-4121-BE7B-68FC1EE5F4D7}" destId="{C6BA9D27-2D60-4BA7-98A9-E18E57FDB6CB}" srcOrd="0" destOrd="0" presId="urn:diagrams.loki3.com/BracketList"/>
    <dgm:cxn modelId="{8DF7604E-D30B-4D29-A714-BF4C67282722}" type="presOf" srcId="{D45E583C-4AAD-40D2-9D24-9A0A68141567}" destId="{7BB6658A-32E0-42C7-B82A-240BF45CF27D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7765B4B-3A56-44DA-A61A-BC91C1B2CD92}" type="presParOf" srcId="{EFEB1020-9C17-48DC-BBE0-54FA743F9F75}" destId="{98695426-23ED-40C0-90A1-2BB445DEBC64}" srcOrd="0" destOrd="0" presId="urn:diagrams.loki3.com/BracketList"/>
    <dgm:cxn modelId="{650939A6-4DCE-4ADE-8427-581667267FF1}" type="presParOf" srcId="{98695426-23ED-40C0-90A1-2BB445DEBC64}" destId="{C6144CDB-22C1-4337-9F95-C3A522A707D1}" srcOrd="0" destOrd="0" presId="urn:diagrams.loki3.com/BracketList"/>
    <dgm:cxn modelId="{F1F46CE7-FD58-4A44-AEB3-B7CF9016B3FE}" type="presParOf" srcId="{98695426-23ED-40C0-90A1-2BB445DEBC64}" destId="{02385D1D-92EB-445D-B736-940004751C79}" srcOrd="1" destOrd="0" presId="urn:diagrams.loki3.com/BracketList"/>
    <dgm:cxn modelId="{BA7D6B3B-5D9E-4C81-B55B-17C7FF656DD1}" type="presParOf" srcId="{98695426-23ED-40C0-90A1-2BB445DEBC64}" destId="{99D36636-E395-439F-A79A-29C0BFB6F7E4}" srcOrd="2" destOrd="0" presId="urn:diagrams.loki3.com/BracketList"/>
    <dgm:cxn modelId="{DD0BCBFF-BBEC-4842-8BD0-69E0482A8A5D}" type="presParOf" srcId="{98695426-23ED-40C0-90A1-2BB445DEBC64}" destId="{7BB6658A-32E0-42C7-B82A-240BF45CF27D}" srcOrd="3" destOrd="0" presId="urn:diagrams.loki3.com/BracketList"/>
    <dgm:cxn modelId="{4964A35B-6C40-40AD-B7B1-5D2E89D5DA80}" type="presParOf" srcId="{EFEB1020-9C17-48DC-BBE0-54FA743F9F75}" destId="{5B3CB043-7A92-47E9-A4C4-39EC715F2552}" srcOrd="1" destOrd="0" presId="urn:diagrams.loki3.com/BracketList"/>
    <dgm:cxn modelId="{889255DA-5A06-49AC-A4DE-274F698CE31F}" type="presParOf" srcId="{EFEB1020-9C17-48DC-BBE0-54FA743F9F75}" destId="{D9DF5E9A-39D4-44B7-A326-58B07A05D91E}" srcOrd="2" destOrd="0" presId="urn:diagrams.loki3.com/BracketList"/>
    <dgm:cxn modelId="{66616344-0F81-4C8B-A612-62ABB18E35B2}" type="presParOf" srcId="{D9DF5E9A-39D4-44B7-A326-58B07A05D91E}" destId="{F40D94EA-52E0-4740-A924-EAF350BDF213}" srcOrd="0" destOrd="0" presId="urn:diagrams.loki3.com/BracketList"/>
    <dgm:cxn modelId="{966417CE-B4CC-43EB-BD9C-FAA413F07783}" type="presParOf" srcId="{D9DF5E9A-39D4-44B7-A326-58B07A05D91E}" destId="{0E930D30-96BC-4D43-B65A-EE88C46DBE48}" srcOrd="1" destOrd="0" presId="urn:diagrams.loki3.com/BracketList"/>
    <dgm:cxn modelId="{184456A8-0DCB-410C-8333-1C4A825EB6CF}" type="presParOf" srcId="{D9DF5E9A-39D4-44B7-A326-58B07A05D91E}" destId="{5831BF15-ED1F-4BD5-857B-18B8E573D9AB}" srcOrd="2" destOrd="0" presId="urn:diagrams.loki3.com/BracketList"/>
    <dgm:cxn modelId="{FF00F67A-0B7D-42A4-9138-641F29DDB4E6}" type="presParOf" srcId="{D9DF5E9A-39D4-44B7-A326-58B07A05D91E}" destId="{C6BA9D27-2D60-4BA7-98A9-E18E57FDB6CB}" srcOrd="3" destOrd="0" presId="urn:diagrams.loki3.com/BracketList"/>
    <dgm:cxn modelId="{F02F1A56-B00E-496F-99C9-16B2EBC52F2A}" type="presParOf" srcId="{EFEB1020-9C17-48DC-BBE0-54FA743F9F75}" destId="{5A002753-9FCA-4DC5-B8A6-1F7632BDDE58}" srcOrd="3" destOrd="0" presId="urn:diagrams.loki3.com/BracketList"/>
    <dgm:cxn modelId="{BF142181-0E78-47F3-89D0-CB77D521E800}" type="presParOf" srcId="{EFEB1020-9C17-48DC-BBE0-54FA743F9F75}" destId="{9709DCCB-B8A8-47BC-A303-F9EC41DA889E}" srcOrd="4" destOrd="0" presId="urn:diagrams.loki3.com/BracketList"/>
    <dgm:cxn modelId="{01633639-78E8-48DA-9DC6-A697796EC268}" type="presParOf" srcId="{9709DCCB-B8A8-47BC-A303-F9EC41DA889E}" destId="{CCB8139E-CA19-491D-9FCD-6BF28923C725}" srcOrd="0" destOrd="0" presId="urn:diagrams.loki3.com/BracketList"/>
    <dgm:cxn modelId="{DF0129F7-97D3-4359-A40A-95D1ECFD9965}" type="presParOf" srcId="{9709DCCB-B8A8-47BC-A303-F9EC41DA889E}" destId="{14D1633C-A097-4A5A-8269-B04E98857E56}" srcOrd="1" destOrd="0" presId="urn:diagrams.loki3.com/BracketList"/>
    <dgm:cxn modelId="{93CFFC9F-AE55-44B4-86EC-5A84B1045DD9}" type="presParOf" srcId="{9709DCCB-B8A8-47BC-A303-F9EC41DA889E}" destId="{82B38D6F-2AA7-4339-A71D-28AA55699178}" srcOrd="2" destOrd="0" presId="urn:diagrams.loki3.com/BracketList"/>
    <dgm:cxn modelId="{6D011252-ED7E-4AD6-AD0F-BFA3CBA89E7B}" type="presParOf" srcId="{9709DCCB-B8A8-47BC-A303-F9EC41DA889E}" destId="{FFFD7BD8-195B-4FA4-9414-4F4C582F5570}" srcOrd="3" destOrd="0" presId="urn:diagrams.loki3.com/BracketList"/>
    <dgm:cxn modelId="{5BEA2EA7-A0B5-435C-9DE9-5FEB8B7DDE10}" type="presParOf" srcId="{EFEB1020-9C17-48DC-BBE0-54FA743F9F75}" destId="{D3A122A3-FC4C-4845-B4FF-0E74CF3D50D3}" srcOrd="5" destOrd="0" presId="urn:diagrams.loki3.com/BracketList"/>
    <dgm:cxn modelId="{00BC571F-8C88-440A-8B54-11BB4872DC98}" type="presParOf" srcId="{EFEB1020-9C17-48DC-BBE0-54FA743F9F75}" destId="{CCB5FDA4-BEC8-4CA1-835A-2A3BEEBEC456}" srcOrd="6" destOrd="0" presId="urn:diagrams.loki3.com/BracketList"/>
    <dgm:cxn modelId="{9301E3C0-435D-45C5-82F4-4B23E48CEE94}" type="presParOf" srcId="{CCB5FDA4-BEC8-4CA1-835A-2A3BEEBEC456}" destId="{9312B733-3AEB-49F6-8245-08553BA2949B}" srcOrd="0" destOrd="0" presId="urn:diagrams.loki3.com/BracketList"/>
    <dgm:cxn modelId="{3A51EEA8-A88D-453E-9F39-56E162C27441}" type="presParOf" srcId="{CCB5FDA4-BEC8-4CA1-835A-2A3BEEBEC456}" destId="{435AB433-2559-485A-A03D-C32F36288071}" srcOrd="1" destOrd="0" presId="urn:diagrams.loki3.com/BracketList"/>
    <dgm:cxn modelId="{987E1745-439A-4053-B59B-62C6F2641425}" type="presParOf" srcId="{CCB5FDA4-BEC8-4CA1-835A-2A3BEEBEC456}" destId="{C13B9160-72D5-46E0-A1C0-91E8634DFAE2}" srcOrd="2" destOrd="0" presId="urn:diagrams.loki3.com/BracketList"/>
    <dgm:cxn modelId="{32D17587-4C1E-4A75-A957-7048770D8765}" type="presParOf" srcId="{CCB5FDA4-BEC8-4CA1-835A-2A3BEEBEC456}" destId="{9893D59A-7FEC-486D-89C4-D28135F6121C}" srcOrd="3" destOrd="0" presId="urn:diagrams.loki3.com/BracketList"/>
    <dgm:cxn modelId="{63FBC207-995C-4A06-8C8E-EFECB1D3D019}" type="presParOf" srcId="{EFEB1020-9C17-48DC-BBE0-54FA743F9F75}" destId="{A421D242-ABBF-45EB-97FD-83930430328F}" srcOrd="7" destOrd="0" presId="urn:diagrams.loki3.com/BracketList"/>
    <dgm:cxn modelId="{893595AA-F8BA-4BCE-BB5A-2C6457A713CF}" type="presParOf" srcId="{EFEB1020-9C17-48DC-BBE0-54FA743F9F75}" destId="{F0DED400-B200-4EA2-AB34-CCFF58E07A6E}" srcOrd="8" destOrd="0" presId="urn:diagrams.loki3.com/BracketList"/>
    <dgm:cxn modelId="{490AC940-4812-4E88-A527-688EBE51BCA3}" type="presParOf" srcId="{F0DED400-B200-4EA2-AB34-CCFF58E07A6E}" destId="{EFAACCF6-3A6A-4536-89B0-F0A7C44F6BE1}" srcOrd="0" destOrd="0" presId="urn:diagrams.loki3.com/BracketList"/>
    <dgm:cxn modelId="{5CAB86FB-5842-4306-A275-37A2A9C4BE39}" type="presParOf" srcId="{F0DED400-B200-4EA2-AB34-CCFF58E07A6E}" destId="{6497CA82-45EE-4BD1-AEB4-CC3961FBFB74}" srcOrd="1" destOrd="0" presId="urn:diagrams.loki3.com/BracketList"/>
    <dgm:cxn modelId="{65F48182-66D2-4DD0-8B05-404C6DAE41FE}" type="presParOf" srcId="{F0DED400-B200-4EA2-AB34-CCFF58E07A6E}" destId="{CD7548DD-1E84-4DA7-B1D0-28F3E4EBFF82}" srcOrd="2" destOrd="0" presId="urn:diagrams.loki3.com/BracketList"/>
    <dgm:cxn modelId="{6E0FF432-AEFC-48D9-B985-9561BA0B8055}" type="presParOf" srcId="{F0DED400-B200-4EA2-AB34-CCFF58E07A6E}" destId="{9A05939C-6B40-4C32-897A-4A6DC3E71E5B}" srcOrd="3" destOrd="0" presId="urn:diagrams.loki3.com/BracketList"/>
    <dgm:cxn modelId="{EF62CBB2-2B7B-41BB-8F35-343260135FB5}" type="presParOf" srcId="{EFEB1020-9C17-48DC-BBE0-54FA743F9F75}" destId="{569EA799-9807-4770-B698-79D3EF79120B}" srcOrd="9" destOrd="0" presId="urn:diagrams.loki3.com/BracketList"/>
    <dgm:cxn modelId="{F4ED7469-70B0-48E9-BF3F-5A034A7C37CC}" type="presParOf" srcId="{EFEB1020-9C17-48DC-BBE0-54FA743F9F75}" destId="{2B991069-479A-498A-AF83-5B33CD9F12C6}" srcOrd="10" destOrd="0" presId="urn:diagrams.loki3.com/BracketList"/>
    <dgm:cxn modelId="{C1A76106-A07D-4484-AE1E-15E1C2CE261B}" type="presParOf" srcId="{2B991069-479A-498A-AF83-5B33CD9F12C6}" destId="{939B76D1-BB33-4E50-9ECD-839FB5787B95}" srcOrd="0" destOrd="0" presId="urn:diagrams.loki3.com/BracketList"/>
    <dgm:cxn modelId="{5AF11D11-E81D-4713-80C8-BC9D36FFBD68}" type="presParOf" srcId="{2B991069-479A-498A-AF83-5B33CD9F12C6}" destId="{7845F59F-6101-48DE-ABCC-EC5351843F5B}" srcOrd="1" destOrd="0" presId="urn:diagrams.loki3.com/BracketList"/>
    <dgm:cxn modelId="{9C218860-E317-4ABA-89D1-A824BF633DBA}" type="presParOf" srcId="{2B991069-479A-498A-AF83-5B33CD9F12C6}" destId="{8DC06B04-AA78-4007-96F1-AC66800E204E}" srcOrd="2" destOrd="0" presId="urn:diagrams.loki3.com/BracketList"/>
    <dgm:cxn modelId="{89E6D793-9C9E-4883-9ED8-0E1645F7472D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/>
      <dgm:spPr/>
      <dgm:t>
        <a:bodyPr/>
        <a:lstStyle/>
        <a:p>
          <a:r>
            <a:rPr lang="sr-Cyrl-RS" dirty="0"/>
            <a:t>Укупно остварени буџетски приходи и примања </a:t>
          </a:r>
          <a:r>
            <a:rPr lang="sr-Cyrl-RS" dirty="0" smtClean="0"/>
            <a:t>997.212.648,00 динара</a:t>
          </a:r>
          <a:endParaRPr lang="sr-Latn-RS" dirty="0"/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endParaRPr lang="sr-Latn-RS"/>
        </a:p>
      </dgm:t>
    </dgm:pt>
    <dgm:pt modelId="{75D710BC-0A2E-41BA-9079-C991342DE102}">
      <dgm:prSet phldrT="[Text]"/>
      <dgm:spPr/>
      <dgm:t>
        <a:bodyPr/>
        <a:lstStyle/>
        <a:p>
          <a:r>
            <a:rPr lang="sr-Cyrl-RS" dirty="0"/>
            <a:t>Приходи од пореза </a:t>
          </a:r>
          <a:r>
            <a:rPr lang="sr-Latn-RS" dirty="0" smtClean="0"/>
            <a:t>413</a:t>
          </a:r>
          <a:r>
            <a:rPr lang="sr-Cyrl-RS" dirty="0" smtClean="0"/>
            <a:t>.</a:t>
          </a:r>
          <a:r>
            <a:rPr lang="sr-Latn-RS" dirty="0" smtClean="0"/>
            <a:t>663</a:t>
          </a:r>
          <a:r>
            <a:rPr lang="sr-Cyrl-RS" dirty="0" smtClean="0"/>
            <a:t>.000,00 </a:t>
          </a:r>
          <a:r>
            <a:rPr lang="sr-Cyrl-RS" dirty="0"/>
            <a:t>динара</a:t>
          </a:r>
          <a:endParaRPr lang="sr-Latn-RS" dirty="0"/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endParaRPr lang="sr-Latn-RS"/>
        </a:p>
      </dgm:t>
    </dgm:pt>
    <dgm:pt modelId="{5BAC4697-C10A-479C-A467-68E8955B6DA2}">
      <dgm:prSet phldrT="[Text]"/>
      <dgm:spPr/>
      <dgm:t>
        <a:bodyPr/>
        <a:lstStyle/>
        <a:p>
          <a:r>
            <a:rPr lang="sr-Cyrl-RS" dirty="0"/>
            <a:t>Дотације и трансфери </a:t>
          </a:r>
          <a:r>
            <a:rPr lang="sr-Cyrl-RS" dirty="0" smtClean="0"/>
            <a:t> </a:t>
          </a:r>
          <a:r>
            <a:rPr lang="sr-Latn-RS" dirty="0" smtClean="0"/>
            <a:t>503</a:t>
          </a:r>
          <a:r>
            <a:rPr lang="sr-Cyrl-RS" dirty="0" smtClean="0"/>
            <a:t>.</a:t>
          </a:r>
          <a:r>
            <a:rPr lang="sr-Latn-RS" dirty="0" smtClean="0"/>
            <a:t>083</a:t>
          </a:r>
          <a:r>
            <a:rPr lang="sr-Cyrl-RS" dirty="0" smtClean="0"/>
            <a:t>.000,00 </a:t>
          </a:r>
          <a:r>
            <a:rPr lang="sr-Cyrl-RS" dirty="0" smtClean="0"/>
            <a:t>динара</a:t>
          </a:r>
          <a:endParaRPr lang="sr-Latn-RS" dirty="0"/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endParaRPr lang="sr-Latn-RS"/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endParaRPr lang="sr-Latn-RS"/>
        </a:p>
      </dgm:t>
    </dgm:pt>
    <dgm:pt modelId="{997E45C4-D504-4BFF-B09B-E46031442DD7}">
      <dgm:prSet phldrT="[Text]"/>
      <dgm:spPr/>
      <dgm:t>
        <a:bodyPr/>
        <a:lstStyle/>
        <a:p>
          <a:r>
            <a:rPr lang="sr-Cyrl-RS" dirty="0" smtClean="0"/>
            <a:t>Други приходи </a:t>
          </a:r>
          <a:r>
            <a:rPr lang="sr-Latn-RS" dirty="0" smtClean="0"/>
            <a:t>52</a:t>
          </a:r>
          <a:r>
            <a:rPr lang="sr-Cyrl-RS" dirty="0" smtClean="0"/>
            <a:t>.</a:t>
          </a:r>
          <a:r>
            <a:rPr lang="sr-Latn-RS" dirty="0" smtClean="0"/>
            <a:t>045</a:t>
          </a:r>
          <a:r>
            <a:rPr lang="sr-Cyrl-RS" dirty="0" smtClean="0"/>
            <a:t>.000,00 </a:t>
          </a:r>
          <a:r>
            <a:rPr lang="sr-Cyrl-RS" dirty="0" smtClean="0"/>
            <a:t>динара</a:t>
          </a:r>
          <a:endParaRPr lang="sr-Latn-RS" dirty="0"/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endParaRPr lang="sr-Latn-RS"/>
        </a:p>
      </dgm:t>
    </dgm:pt>
    <dgm:pt modelId="{A1B2CE3F-5ED6-43A9-8DB8-B8005700C423}">
      <dgm:prSet phldrT="[Text]"/>
      <dgm:spPr/>
      <dgm:t>
        <a:bodyPr/>
        <a:lstStyle/>
        <a:p>
          <a:r>
            <a:rPr lang="sr-Cyrl-RS" dirty="0" smtClean="0"/>
            <a:t>Примања од продаје нефинансијеске имовине </a:t>
          </a:r>
          <a:r>
            <a:rPr lang="sr-Latn-RS" dirty="0" smtClean="0"/>
            <a:t>2</a:t>
          </a:r>
          <a:r>
            <a:rPr lang="sr-Cyrl-RS" dirty="0" smtClean="0"/>
            <a:t>.</a:t>
          </a:r>
          <a:r>
            <a:rPr lang="sr-Latn-RS" dirty="0" smtClean="0"/>
            <a:t>824</a:t>
          </a:r>
          <a:r>
            <a:rPr lang="sr-Cyrl-RS" dirty="0" smtClean="0"/>
            <a:t>.000,00 </a:t>
          </a:r>
          <a:r>
            <a:rPr lang="sr-Cyrl-RS" dirty="0" smtClean="0"/>
            <a:t>динара</a:t>
          </a:r>
          <a:endParaRPr lang="sr-Latn-RS" dirty="0"/>
        </a:p>
      </dgm:t>
    </dgm:pt>
    <dgm:pt modelId="{4A4C92A6-D92C-474B-91DC-A76590C668FC}" type="parTrans" cxnId="{EC699C48-3FEA-4BE1-B6D6-55CA3C1CBC8E}">
      <dgm:prSet/>
      <dgm:spPr/>
      <dgm:t>
        <a:bodyPr/>
        <a:lstStyle/>
        <a:p>
          <a:endParaRPr lang="sr-Latn-RS"/>
        </a:p>
      </dgm:t>
    </dgm:pt>
    <dgm:pt modelId="{F9182901-88ED-4E31-9599-5940724B934D}" type="sibTrans" cxnId="{EC699C48-3FEA-4BE1-B6D6-55CA3C1CBC8E}">
      <dgm:prSet/>
      <dgm:spPr/>
      <dgm:t>
        <a:bodyPr/>
        <a:lstStyle/>
        <a:p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endParaRPr lang="sr-Latn-RS"/>
        </a:p>
      </dgm:t>
    </dgm:pt>
    <dgm:pt modelId="{F75370B4-B886-4ECE-9C1A-3559C3EA4B6F}">
      <dgm:prSet phldrT="[Text]"/>
      <dgm:spPr/>
      <dgm:t>
        <a:bodyPr/>
        <a:lstStyle/>
        <a:p>
          <a:r>
            <a:rPr lang="sr-Cyrl-RS" smtClean="0"/>
            <a:t>Примања од продаје финансијске имовине 0 динара</a:t>
          </a:r>
          <a:endParaRPr lang="sr-Latn-RS" dirty="0"/>
        </a:p>
      </dgm:t>
    </dgm:pt>
    <dgm:pt modelId="{16D9E57A-E35A-47A6-BC62-76B3491FED51}" type="parTrans" cxnId="{C147308D-EA15-4FAB-8AD0-14A3F4429A2F}">
      <dgm:prSet/>
      <dgm:spPr/>
      <dgm:t>
        <a:bodyPr/>
        <a:lstStyle/>
        <a:p>
          <a:endParaRPr lang="sr-Latn-RS"/>
        </a:p>
      </dgm:t>
    </dgm:pt>
    <dgm:pt modelId="{B46093B1-B076-478D-BC49-8DA48403D79B}" type="sibTrans" cxnId="{C147308D-EA15-4FAB-8AD0-14A3F4429A2F}">
      <dgm:prSet/>
      <dgm:spPr/>
      <dgm:t>
        <a:bodyPr/>
        <a:lstStyle/>
        <a:p>
          <a:endParaRPr lang="sr-Latn-RS"/>
        </a:p>
      </dgm:t>
    </dgm:pt>
    <dgm:pt modelId="{CB54EAD0-7B79-4F2A-B6F1-C248D89D873C}">
      <dgm:prSet phldrT="[Text]"/>
      <dgm:spPr/>
      <dgm:t>
        <a:bodyPr/>
        <a:lstStyle/>
        <a:p>
          <a:r>
            <a:rPr lang="sr-Cyrl-RS" dirty="0" smtClean="0"/>
            <a:t>Пренета неутрошена средства</a:t>
          </a:r>
        </a:p>
        <a:p>
          <a:r>
            <a:rPr lang="sr-Cyrl-RS" dirty="0" smtClean="0"/>
            <a:t>25.597.648,00</a:t>
          </a:r>
          <a:endParaRPr lang="sr-Latn-RS" dirty="0"/>
        </a:p>
      </dgm:t>
    </dgm:pt>
    <dgm:pt modelId="{5C631D12-F47E-4716-9372-1BA146C52E22}" type="parTrans" cxnId="{4EEDB805-4310-43A9-8920-A74261D961DD}">
      <dgm:prSet/>
      <dgm:spPr/>
      <dgm:t>
        <a:bodyPr/>
        <a:lstStyle/>
        <a:p>
          <a:endParaRPr lang="sr-Latn-RS"/>
        </a:p>
      </dgm:t>
    </dgm:pt>
    <dgm:pt modelId="{4B8E9549-DB7D-4E19-A0AF-C526121D5CC1}" type="sibTrans" cxnId="{4EEDB805-4310-43A9-8920-A74261D961DD}">
      <dgm:prSet/>
      <dgm:spPr/>
      <dgm:t>
        <a:bodyPr/>
        <a:lstStyle/>
        <a:p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  <dgm:t>
        <a:bodyPr/>
        <a:lstStyle/>
        <a:p>
          <a:endParaRPr lang="sr-Latn-RS"/>
        </a:p>
      </dgm:t>
    </dgm:pt>
    <dgm:pt modelId="{6240F709-AB07-42B9-B8EB-1B2E8746EE72}" type="pres">
      <dgm:prSet presAssocID="{0F7D09EA-D198-4367-BBE2-E9E89FB19D0B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1E48DC28-EBDC-4BE0-9094-D51E4D1A8576}" type="pres">
      <dgm:prSet presAssocID="{75D710BC-0A2E-41BA-9079-C991342DE102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9CB60-213E-431F-B611-84321B4647B1}" type="pres">
      <dgm:prSet presAssocID="{5BAC4697-C10A-479C-A467-68E8955B6DA2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6D5E-9AFF-4693-AE03-CDC062CA5968}" type="pres">
      <dgm:prSet presAssocID="{997E45C4-D504-4BFF-B09B-E46031442DD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8596-3A8B-4B87-841E-D772DEAFF40C}" type="pres">
      <dgm:prSet presAssocID="{A1B2CE3F-5ED6-43A9-8DB8-B8005700C423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C8F6A-22E8-4CA1-A551-C282CE3CC8A2}" type="pres">
      <dgm:prSet presAssocID="{F75370B4-B886-4ECE-9C1A-3559C3EA4B6F}" presName="node" presStyleLbl="vennNode1" presStyleIdx="5" presStyleCnt="7" custRadScaleRad="102268" custRadScaleInc="-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1A295-1EDC-4064-B557-66F8000DB0EC}" type="pres">
      <dgm:prSet presAssocID="{CB54EAD0-7B79-4F2A-B6F1-C248D89D873C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5622F9BE-B9B1-424B-AED7-DE53710D4493}" type="presOf" srcId="{5BAC4697-C10A-479C-A467-68E8955B6DA2}" destId="{EB89CB60-213E-431F-B611-84321B4647B1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48784A77-CAD8-4E0D-8F0A-18876071C06D}" type="presOf" srcId="{A1B2CE3F-5ED6-43A9-8DB8-B8005700C423}" destId="{6E2D8596-3A8B-4B87-841E-D772DEAFF40C}" srcOrd="0" destOrd="0" presId="urn:microsoft.com/office/officeart/2005/8/layout/radial3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FE18AE14-C60B-45BD-9093-B0DC77E2A84C}" type="presOf" srcId="{CB54EAD0-7B79-4F2A-B6F1-C248D89D873C}" destId="{4EA1A295-1EDC-4064-B557-66F8000DB0EC}" srcOrd="0" destOrd="0" presId="urn:microsoft.com/office/officeart/2005/8/layout/radial3"/>
    <dgm:cxn modelId="{4EEDB805-4310-43A9-8920-A74261D961DD}" srcId="{0F7D09EA-D198-4367-BBE2-E9E89FB19D0B}" destId="{CB54EAD0-7B79-4F2A-B6F1-C248D89D873C}" srcOrd="5" destOrd="0" parTransId="{5C631D12-F47E-4716-9372-1BA146C52E22}" sibTransId="{4B8E9549-DB7D-4E19-A0AF-C526121D5CC1}"/>
    <dgm:cxn modelId="{6702B8FC-1CC6-4924-9B32-37D32A7C1B36}" type="presOf" srcId="{F75370B4-B886-4ECE-9C1A-3559C3EA4B6F}" destId="{D87C8F6A-22E8-4CA1-A551-C282CE3CC8A2}" srcOrd="0" destOrd="0" presId="urn:microsoft.com/office/officeart/2005/8/layout/radial3"/>
    <dgm:cxn modelId="{EC699C48-3FEA-4BE1-B6D6-55CA3C1CBC8E}" srcId="{0F7D09EA-D198-4367-BBE2-E9E89FB19D0B}" destId="{A1B2CE3F-5ED6-43A9-8DB8-B8005700C423}" srcOrd="3" destOrd="0" parTransId="{4A4C92A6-D92C-474B-91DC-A76590C668FC}" sibTransId="{F9182901-88ED-4E31-9599-5940724B934D}"/>
    <dgm:cxn modelId="{C147308D-EA15-4FAB-8AD0-14A3F4429A2F}" srcId="{0F7D09EA-D198-4367-BBE2-E9E89FB19D0B}" destId="{F75370B4-B886-4ECE-9C1A-3559C3EA4B6F}" srcOrd="4" destOrd="0" parTransId="{16D9E57A-E35A-47A6-BC62-76B3491FED51}" sibTransId="{B46093B1-B076-478D-BC49-8DA48403D79B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D66AF488-82A3-4479-B426-C6518DFA686E}" type="presParOf" srcId="{29FB5735-0E39-4B45-B5D6-888866646622}" destId="{EB89CB60-213E-431F-B611-84321B4647B1}" srcOrd="2" destOrd="0" presId="urn:microsoft.com/office/officeart/2005/8/layout/radial3"/>
    <dgm:cxn modelId="{718A1636-F86D-4873-98DC-DF0274B4AC78}" type="presParOf" srcId="{29FB5735-0E39-4B45-B5D6-888866646622}" destId="{5E756D5E-9AFF-4693-AE03-CDC062CA5968}" srcOrd="3" destOrd="0" presId="urn:microsoft.com/office/officeart/2005/8/layout/radial3"/>
    <dgm:cxn modelId="{4483379F-6C39-4E96-ADE9-7D70A0B1CEE6}" type="presParOf" srcId="{29FB5735-0E39-4B45-B5D6-888866646622}" destId="{6E2D8596-3A8B-4B87-841E-D772DEAFF40C}" srcOrd="4" destOrd="0" presId="urn:microsoft.com/office/officeart/2005/8/layout/radial3"/>
    <dgm:cxn modelId="{DE2B0016-641B-4841-8161-5860908B0C62}" type="presParOf" srcId="{29FB5735-0E39-4B45-B5D6-888866646622}" destId="{D87C8F6A-22E8-4CA1-A551-C282CE3CC8A2}" srcOrd="5" destOrd="0" presId="urn:microsoft.com/office/officeart/2005/8/layout/radial3"/>
    <dgm:cxn modelId="{646F9086-162D-4666-B31D-F86285C5176D}" type="presParOf" srcId="{29FB5735-0E39-4B45-B5D6-888866646622}" destId="{4EA1A295-1EDC-4064-B557-66F8000DB0E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5AEC324-71D0-499D-9882-7A058A26ACFC}" type="presOf" srcId="{EEA47F19-311D-44B3-AAA4-35C98BD4844B}" destId="{EFEB1020-9C17-48DC-BBE0-54FA743F9F75}" srcOrd="0" destOrd="0" presId="urn:diagrams.loki3.com/BracketList"/>
    <dgm:cxn modelId="{313379AD-AC69-41BE-81C0-E426F5535F2B}" type="presOf" srcId="{0C844461-76DE-4FEA-A87D-23440AD6FC2E}" destId="{C6144CDB-22C1-4337-9F95-C3A522A707D1}" srcOrd="0" destOrd="0" presId="urn:diagrams.loki3.com/BracketList"/>
    <dgm:cxn modelId="{8F0C8870-4490-4569-A4CA-61BBC8186C6B}" type="presOf" srcId="{423C6F79-8640-4D5E-8F7E-2B463BCF528C}" destId="{E8E0050D-5592-4FFB-BC24-07DF887B3DF2}" srcOrd="0" destOrd="0" presId="urn:diagrams.loki3.com/BracketList"/>
    <dgm:cxn modelId="{50681314-CFD2-4372-8B24-5F430D19C316}" type="presOf" srcId="{1BF4645B-0E25-4982-8755-C468FC62C39C}" destId="{320B77C6-F8A0-4CEB-8B55-79E4A1BAF9E9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52BA2749-1066-4551-AA14-525997651BE1}" type="presOf" srcId="{E1AD8724-28DC-48C5-B75E-B0D1F33E6279}" destId="{939B76D1-BB33-4E50-9ECD-839FB5787B9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CCFBB810-AFAB-4DB1-8996-5AD490C73DA3}" type="presOf" srcId="{4B4A2A45-FFA7-47F5-A99D-A2DFD7698107}" destId="{9A05939C-6B40-4C32-897A-4A6DC3E71E5B}" srcOrd="0" destOrd="0" presId="urn:diagrams.loki3.com/BracketList"/>
    <dgm:cxn modelId="{3653762B-242F-4298-AD2B-D9A198FF9544}" type="presOf" srcId="{28888755-727E-436B-B2F2-DA7896544A65}" destId="{9312B733-3AEB-49F6-8245-08553BA2949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2CF8B621-5F58-4114-A612-584D9D001A4A}" type="presOf" srcId="{FE2BA0E8-81AC-463B-B498-EF464F5BCE06}" destId="{9893D59A-7FEC-486D-89C4-D28135F6121C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689D0F99-1140-4B2E-AF41-DF04B9B6D61F}" type="presOf" srcId="{A22D28D0-C0EE-4FAC-9411-A8A4995FB17B}" destId="{B43D6F8D-5103-4DCA-8971-053A6B7A987B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568B405-1D2C-4B40-BEE2-41191AD1EACB}" type="presOf" srcId="{E055884F-7426-4921-A0E5-9CA56A76B49A}" destId="{CCB8139E-CA19-491D-9FCD-6BF28923C725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DB15ABE7-22C4-4D3B-855D-86F6BD903CA0}" type="presOf" srcId="{92FD0664-EE76-4121-BE7B-68FC1EE5F4D7}" destId="{C6BA9D27-2D60-4BA7-98A9-E18E57FDB6CB}" srcOrd="0" destOrd="0" presId="urn:diagrams.loki3.com/BracketList"/>
    <dgm:cxn modelId="{B8706C1C-B3E3-4610-A2A1-B6F1642713D0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8B6796BF-3C44-47DC-A414-503D6419F4CA}" type="presOf" srcId="{97F877CB-9B8D-43D2-81EC-7EBF25320968}" destId="{260E7D26-6540-4407-AA35-D081FC05F135}" srcOrd="0" destOrd="0" presId="urn:diagrams.loki3.com/BracketList"/>
    <dgm:cxn modelId="{AFDAAD73-3740-4EC6-80EE-B5094A0EAE6F}" type="presOf" srcId="{D45E583C-4AAD-40D2-9D24-9A0A68141567}" destId="{7BB6658A-32E0-42C7-B82A-240BF45CF27D}" srcOrd="0" destOrd="0" presId="urn:diagrams.loki3.com/BracketList"/>
    <dgm:cxn modelId="{A78343F2-2219-48FD-850D-30A238AABC25}" type="presOf" srcId="{E1B79EE1-1157-4302-AB0B-8FEDC81165FD}" destId="{F40D94EA-52E0-4740-A924-EAF350BDF213}" srcOrd="0" destOrd="0" presId="urn:diagrams.loki3.com/BracketList"/>
    <dgm:cxn modelId="{261723FE-394C-4319-8ED4-03DF6DF173E3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B460FE42-375E-4531-831F-A97C0E22E9EA}" type="presOf" srcId="{6B14159D-5902-471E-9F91-CEA86CA18597}" destId="{FFFD7BD8-195B-4FA4-9414-4F4C582F5570}" srcOrd="0" destOrd="0" presId="urn:diagrams.loki3.com/BracketList"/>
    <dgm:cxn modelId="{1D6FA247-190D-46D0-85FD-5D52E71C9732}" type="presParOf" srcId="{EFEB1020-9C17-48DC-BBE0-54FA743F9F75}" destId="{98695426-23ED-40C0-90A1-2BB445DEBC64}" srcOrd="0" destOrd="0" presId="urn:diagrams.loki3.com/BracketList"/>
    <dgm:cxn modelId="{9ECD4682-48A4-494F-AAA1-B259136994C2}" type="presParOf" srcId="{98695426-23ED-40C0-90A1-2BB445DEBC64}" destId="{C6144CDB-22C1-4337-9F95-C3A522A707D1}" srcOrd="0" destOrd="0" presId="urn:diagrams.loki3.com/BracketList"/>
    <dgm:cxn modelId="{98771A5B-E195-4915-90ED-92708E521C87}" type="presParOf" srcId="{98695426-23ED-40C0-90A1-2BB445DEBC64}" destId="{02385D1D-92EB-445D-B736-940004751C79}" srcOrd="1" destOrd="0" presId="urn:diagrams.loki3.com/BracketList"/>
    <dgm:cxn modelId="{324DB9ED-8139-43E8-80F2-146F6DDC98EC}" type="presParOf" srcId="{98695426-23ED-40C0-90A1-2BB445DEBC64}" destId="{99D36636-E395-439F-A79A-29C0BFB6F7E4}" srcOrd="2" destOrd="0" presId="urn:diagrams.loki3.com/BracketList"/>
    <dgm:cxn modelId="{B69AB137-4078-4E3F-A0AA-3253888DEA46}" type="presParOf" srcId="{98695426-23ED-40C0-90A1-2BB445DEBC64}" destId="{7BB6658A-32E0-42C7-B82A-240BF45CF27D}" srcOrd="3" destOrd="0" presId="urn:diagrams.loki3.com/BracketList"/>
    <dgm:cxn modelId="{088ADC0E-C8B8-4F12-B9F8-C3E4BC16F337}" type="presParOf" srcId="{EFEB1020-9C17-48DC-BBE0-54FA743F9F75}" destId="{5B3CB043-7A92-47E9-A4C4-39EC715F2552}" srcOrd="1" destOrd="0" presId="urn:diagrams.loki3.com/BracketList"/>
    <dgm:cxn modelId="{C008DA06-E676-4438-B415-BFD1B1E61235}" type="presParOf" srcId="{EFEB1020-9C17-48DC-BBE0-54FA743F9F75}" destId="{D9DF5E9A-39D4-44B7-A326-58B07A05D91E}" srcOrd="2" destOrd="0" presId="urn:diagrams.loki3.com/BracketList"/>
    <dgm:cxn modelId="{1AA68B89-2CCB-48EB-B16C-D674D6543ED1}" type="presParOf" srcId="{D9DF5E9A-39D4-44B7-A326-58B07A05D91E}" destId="{F40D94EA-52E0-4740-A924-EAF350BDF213}" srcOrd="0" destOrd="0" presId="urn:diagrams.loki3.com/BracketList"/>
    <dgm:cxn modelId="{4B91DED2-2C22-4873-B5BC-733A092F8A60}" type="presParOf" srcId="{D9DF5E9A-39D4-44B7-A326-58B07A05D91E}" destId="{0E930D30-96BC-4D43-B65A-EE88C46DBE48}" srcOrd="1" destOrd="0" presId="urn:diagrams.loki3.com/BracketList"/>
    <dgm:cxn modelId="{66AF0388-E7CD-4363-A762-1B1C06D55084}" type="presParOf" srcId="{D9DF5E9A-39D4-44B7-A326-58B07A05D91E}" destId="{5831BF15-ED1F-4BD5-857B-18B8E573D9AB}" srcOrd="2" destOrd="0" presId="urn:diagrams.loki3.com/BracketList"/>
    <dgm:cxn modelId="{D8DF961B-EC65-4AA1-8CF0-FBD488DEEBCF}" type="presParOf" srcId="{D9DF5E9A-39D4-44B7-A326-58B07A05D91E}" destId="{C6BA9D27-2D60-4BA7-98A9-E18E57FDB6CB}" srcOrd="3" destOrd="0" presId="urn:diagrams.loki3.com/BracketList"/>
    <dgm:cxn modelId="{775AED1B-660A-415E-AC0B-531563635F79}" type="presParOf" srcId="{EFEB1020-9C17-48DC-BBE0-54FA743F9F75}" destId="{5A002753-9FCA-4DC5-B8A6-1F7632BDDE58}" srcOrd="3" destOrd="0" presId="urn:diagrams.loki3.com/BracketList"/>
    <dgm:cxn modelId="{1F317EB7-91BB-403D-B8F7-7F03A3DA8CCD}" type="presParOf" srcId="{EFEB1020-9C17-48DC-BBE0-54FA743F9F75}" destId="{9709DCCB-B8A8-47BC-A303-F9EC41DA889E}" srcOrd="4" destOrd="0" presId="urn:diagrams.loki3.com/BracketList"/>
    <dgm:cxn modelId="{24B04CBE-41F7-4143-8D5A-C8E35256AB27}" type="presParOf" srcId="{9709DCCB-B8A8-47BC-A303-F9EC41DA889E}" destId="{CCB8139E-CA19-491D-9FCD-6BF28923C725}" srcOrd="0" destOrd="0" presId="urn:diagrams.loki3.com/BracketList"/>
    <dgm:cxn modelId="{3BBE821A-CE51-40CF-9295-B06369FDFF39}" type="presParOf" srcId="{9709DCCB-B8A8-47BC-A303-F9EC41DA889E}" destId="{14D1633C-A097-4A5A-8269-B04E98857E56}" srcOrd="1" destOrd="0" presId="urn:diagrams.loki3.com/BracketList"/>
    <dgm:cxn modelId="{18D77D28-21B5-487D-9D48-026B1BD416D3}" type="presParOf" srcId="{9709DCCB-B8A8-47BC-A303-F9EC41DA889E}" destId="{82B38D6F-2AA7-4339-A71D-28AA55699178}" srcOrd="2" destOrd="0" presId="urn:diagrams.loki3.com/BracketList"/>
    <dgm:cxn modelId="{DBB19EEE-82FA-4397-B3C6-837D616A26E2}" type="presParOf" srcId="{9709DCCB-B8A8-47BC-A303-F9EC41DA889E}" destId="{FFFD7BD8-195B-4FA4-9414-4F4C582F5570}" srcOrd="3" destOrd="0" presId="urn:diagrams.loki3.com/BracketList"/>
    <dgm:cxn modelId="{B562A77A-F213-4634-8EE8-56BF17A9ADDD}" type="presParOf" srcId="{EFEB1020-9C17-48DC-BBE0-54FA743F9F75}" destId="{D3A122A3-FC4C-4845-B4FF-0E74CF3D50D3}" srcOrd="5" destOrd="0" presId="urn:diagrams.loki3.com/BracketList"/>
    <dgm:cxn modelId="{89737E1F-5192-4C62-850C-94A65950AFE8}" type="presParOf" srcId="{EFEB1020-9C17-48DC-BBE0-54FA743F9F75}" destId="{CCB5FDA4-BEC8-4CA1-835A-2A3BEEBEC456}" srcOrd="6" destOrd="0" presId="urn:diagrams.loki3.com/BracketList"/>
    <dgm:cxn modelId="{9DBBBA89-53B4-4C49-9BCE-CE4EF7C256E4}" type="presParOf" srcId="{CCB5FDA4-BEC8-4CA1-835A-2A3BEEBEC456}" destId="{9312B733-3AEB-49F6-8245-08553BA2949B}" srcOrd="0" destOrd="0" presId="urn:diagrams.loki3.com/BracketList"/>
    <dgm:cxn modelId="{A5FE047A-E299-4332-8042-DDED9A44CE8D}" type="presParOf" srcId="{CCB5FDA4-BEC8-4CA1-835A-2A3BEEBEC456}" destId="{435AB433-2559-485A-A03D-C32F36288071}" srcOrd="1" destOrd="0" presId="urn:diagrams.loki3.com/BracketList"/>
    <dgm:cxn modelId="{CEA9829F-61AD-4543-8489-05346F84BDBA}" type="presParOf" srcId="{CCB5FDA4-BEC8-4CA1-835A-2A3BEEBEC456}" destId="{C13B9160-72D5-46E0-A1C0-91E8634DFAE2}" srcOrd="2" destOrd="0" presId="urn:diagrams.loki3.com/BracketList"/>
    <dgm:cxn modelId="{A332DED9-5FD0-4F31-BA09-CA00D585A37C}" type="presParOf" srcId="{CCB5FDA4-BEC8-4CA1-835A-2A3BEEBEC456}" destId="{9893D59A-7FEC-486D-89C4-D28135F6121C}" srcOrd="3" destOrd="0" presId="urn:diagrams.loki3.com/BracketList"/>
    <dgm:cxn modelId="{6E14FD7D-D6E0-4263-A4C9-C49940D154E3}" type="presParOf" srcId="{EFEB1020-9C17-48DC-BBE0-54FA743F9F75}" destId="{A421D242-ABBF-45EB-97FD-83930430328F}" srcOrd="7" destOrd="0" presId="urn:diagrams.loki3.com/BracketList"/>
    <dgm:cxn modelId="{9B0E34E0-6959-4600-96CE-649C7FC17E00}" type="presParOf" srcId="{EFEB1020-9C17-48DC-BBE0-54FA743F9F75}" destId="{F0DED400-B200-4EA2-AB34-CCFF58E07A6E}" srcOrd="8" destOrd="0" presId="urn:diagrams.loki3.com/BracketList"/>
    <dgm:cxn modelId="{1FBD4EC3-5BBF-497C-9735-220B54867302}" type="presParOf" srcId="{F0DED400-B200-4EA2-AB34-CCFF58E07A6E}" destId="{EFAACCF6-3A6A-4536-89B0-F0A7C44F6BE1}" srcOrd="0" destOrd="0" presId="urn:diagrams.loki3.com/BracketList"/>
    <dgm:cxn modelId="{B4974C70-8753-4424-A3CF-65D924B56A34}" type="presParOf" srcId="{F0DED400-B200-4EA2-AB34-CCFF58E07A6E}" destId="{6497CA82-45EE-4BD1-AEB4-CC3961FBFB74}" srcOrd="1" destOrd="0" presId="urn:diagrams.loki3.com/BracketList"/>
    <dgm:cxn modelId="{AD118B38-275B-42B1-B8FB-621C4F3E13E6}" type="presParOf" srcId="{F0DED400-B200-4EA2-AB34-CCFF58E07A6E}" destId="{CD7548DD-1E84-4DA7-B1D0-28F3E4EBFF82}" srcOrd="2" destOrd="0" presId="urn:diagrams.loki3.com/BracketList"/>
    <dgm:cxn modelId="{46D99522-D3F9-4DAB-9773-142A2FD4B46F}" type="presParOf" srcId="{F0DED400-B200-4EA2-AB34-CCFF58E07A6E}" destId="{9A05939C-6B40-4C32-897A-4A6DC3E71E5B}" srcOrd="3" destOrd="0" presId="urn:diagrams.loki3.com/BracketList"/>
    <dgm:cxn modelId="{75630373-DE73-4EA9-8153-8D346063D5CE}" type="presParOf" srcId="{EFEB1020-9C17-48DC-BBE0-54FA743F9F75}" destId="{569EA799-9807-4770-B698-79D3EF79120B}" srcOrd="9" destOrd="0" presId="urn:diagrams.loki3.com/BracketList"/>
    <dgm:cxn modelId="{46D91CB2-9065-406B-A5BB-67305C5AE38D}" type="presParOf" srcId="{EFEB1020-9C17-48DC-BBE0-54FA743F9F75}" destId="{2B991069-479A-498A-AF83-5B33CD9F12C6}" srcOrd="10" destOrd="0" presId="urn:diagrams.loki3.com/BracketList"/>
    <dgm:cxn modelId="{B3720CC1-BDDF-4C4D-9F66-1A0B8098DFB7}" type="presParOf" srcId="{2B991069-479A-498A-AF83-5B33CD9F12C6}" destId="{939B76D1-BB33-4E50-9ECD-839FB5787B95}" srcOrd="0" destOrd="0" presId="urn:diagrams.loki3.com/BracketList"/>
    <dgm:cxn modelId="{0507C166-FB82-4A7E-B6FC-005FB8D867EE}" type="presParOf" srcId="{2B991069-479A-498A-AF83-5B33CD9F12C6}" destId="{7845F59F-6101-48DE-ABCC-EC5351843F5B}" srcOrd="1" destOrd="0" presId="urn:diagrams.loki3.com/BracketList"/>
    <dgm:cxn modelId="{705A797A-1FFB-4148-B838-CA6C94C46A8A}" type="presParOf" srcId="{2B991069-479A-498A-AF83-5B33CD9F12C6}" destId="{8DC06B04-AA78-4007-96F1-AC66800E204E}" srcOrd="2" destOrd="0" presId="urn:diagrams.loki3.com/BracketList"/>
    <dgm:cxn modelId="{A92043CE-B3F8-4B99-A584-A84D8F6785A1}" type="presParOf" srcId="{2B991069-479A-498A-AF83-5B33CD9F12C6}" destId="{B43D6F8D-5103-4DCA-8971-053A6B7A987B}" srcOrd="3" destOrd="0" presId="urn:diagrams.loki3.com/BracketList"/>
    <dgm:cxn modelId="{68894A5F-8BE3-422A-83A7-84B1BD17E92B}" type="presParOf" srcId="{EFEB1020-9C17-48DC-BBE0-54FA743F9F75}" destId="{1DEFA11E-9373-40F9-A3AA-EE96EB176FFC}" srcOrd="11" destOrd="0" presId="urn:diagrams.loki3.com/BracketList"/>
    <dgm:cxn modelId="{233E1009-0CE0-4AC8-A961-8F8FE678E787}" type="presParOf" srcId="{EFEB1020-9C17-48DC-BBE0-54FA743F9F75}" destId="{4B12A308-E2AF-4F45-882B-691EF4FA1B43}" srcOrd="12" destOrd="0" presId="urn:diagrams.loki3.com/BracketList"/>
    <dgm:cxn modelId="{6751AF93-E1A6-4669-B728-604497B24BE3}" type="presParOf" srcId="{4B12A308-E2AF-4F45-882B-691EF4FA1B43}" destId="{B471A916-B6F4-4017-A447-E2C98CEE19B9}" srcOrd="0" destOrd="0" presId="urn:diagrams.loki3.com/BracketList"/>
    <dgm:cxn modelId="{44433771-A7F2-4A14-A056-3FB384D9BDFC}" type="presParOf" srcId="{4B12A308-E2AF-4F45-882B-691EF4FA1B43}" destId="{7F976215-9D17-4223-A92A-D3302071B429}" srcOrd="1" destOrd="0" presId="urn:diagrams.loki3.com/BracketList"/>
    <dgm:cxn modelId="{576ACE25-BB7E-46B3-A2EF-F24F07114571}" type="presParOf" srcId="{4B12A308-E2AF-4F45-882B-691EF4FA1B43}" destId="{C984C73F-7C05-410A-B91E-AD111AE0E45B}" srcOrd="2" destOrd="0" presId="urn:diagrams.loki3.com/BracketList"/>
    <dgm:cxn modelId="{0AAD2FD1-B435-476F-AB6A-24E434B14FB5}" type="presParOf" srcId="{4B12A308-E2AF-4F45-882B-691EF4FA1B43}" destId="{260E7D26-6540-4407-AA35-D081FC05F135}" srcOrd="3" destOrd="0" presId="urn:diagrams.loki3.com/BracketList"/>
    <dgm:cxn modelId="{C4BEBD64-C443-43FA-855E-A6597255A851}" type="presParOf" srcId="{EFEB1020-9C17-48DC-BBE0-54FA743F9F75}" destId="{87942DC7-D611-481D-85C3-17E9EE928CC9}" srcOrd="13" destOrd="0" presId="urn:diagrams.loki3.com/BracketList"/>
    <dgm:cxn modelId="{510602D0-CAA0-4462-A3CE-A5C35C06EC97}" type="presParOf" srcId="{EFEB1020-9C17-48DC-BBE0-54FA743F9F75}" destId="{5A582BDF-EB51-42B9-AFE8-1D18A89089BC}" srcOrd="14" destOrd="0" presId="urn:diagrams.loki3.com/BracketList"/>
    <dgm:cxn modelId="{D59977F4-287C-4A81-9DAA-A1340C19F3B3}" type="presParOf" srcId="{5A582BDF-EB51-42B9-AFE8-1D18A89089BC}" destId="{320B77C6-F8A0-4CEB-8B55-79E4A1BAF9E9}" srcOrd="0" destOrd="0" presId="urn:diagrams.loki3.com/BracketList"/>
    <dgm:cxn modelId="{7D9819A4-FF18-4241-8E8A-F85B82C2B8C2}" type="presParOf" srcId="{5A582BDF-EB51-42B9-AFE8-1D18A89089BC}" destId="{803A06C6-F698-48F4-A91D-0B2B17EECBA4}" srcOrd="1" destOrd="0" presId="urn:diagrams.loki3.com/BracketList"/>
    <dgm:cxn modelId="{5EC4A09C-3F08-4DCD-AE57-C6BD82D9A0E3}" type="presParOf" srcId="{5A582BDF-EB51-42B9-AFE8-1D18A89089BC}" destId="{4A43BD3F-83F2-4A36-B8AE-CC5DC27FAC9E}" srcOrd="2" destOrd="0" presId="urn:diagrams.loki3.com/BracketList"/>
    <dgm:cxn modelId="{67B898AF-D2FB-4E22-B915-85C72C77C2E7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/>
      <dgm:spPr/>
      <dgm:t>
        <a:bodyPr/>
        <a:lstStyle/>
        <a:p>
          <a:r>
            <a:rPr lang="sr-Cyrl-RS" dirty="0"/>
            <a:t>Укупно извршени расходи и издаци износе </a:t>
          </a:r>
          <a:r>
            <a:rPr lang="sr-Latn-RS" dirty="0" smtClean="0"/>
            <a:t>908</a:t>
          </a:r>
          <a:r>
            <a:rPr lang="en-US" dirty="0" smtClean="0"/>
            <a:t>.</a:t>
          </a:r>
          <a:r>
            <a:rPr lang="sr-Latn-RS" dirty="0" smtClean="0"/>
            <a:t>671</a:t>
          </a:r>
          <a:r>
            <a:rPr lang="en-US" dirty="0" smtClean="0"/>
            <a:t>.</a:t>
          </a:r>
          <a:r>
            <a:rPr lang="sr-Latn-RS" dirty="0" smtClean="0"/>
            <a:t>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/>
      <dgm:spPr/>
      <dgm:t>
        <a:bodyPr/>
        <a:lstStyle/>
        <a:p>
          <a:r>
            <a:rPr lang="sr-Cyrl-RS" dirty="0"/>
            <a:t>Расходи за запослене </a:t>
          </a:r>
          <a:r>
            <a:rPr lang="sr-Latn-RS" dirty="0" smtClean="0"/>
            <a:t>254</a:t>
          </a:r>
          <a:r>
            <a:rPr lang="en-US" dirty="0" smtClean="0"/>
            <a:t>.</a:t>
          </a:r>
          <a:r>
            <a:rPr lang="sr-Latn-RS" dirty="0" smtClean="0"/>
            <a:t>656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r>
            <a:rPr lang="sr-Latn-RS" dirty="0" smtClean="0"/>
            <a:t>235</a:t>
          </a:r>
          <a:r>
            <a:rPr lang="en-US" dirty="0" smtClean="0"/>
            <a:t>.</a:t>
          </a:r>
          <a:r>
            <a:rPr lang="sr-Latn-RS" dirty="0" smtClean="0"/>
            <a:t>376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ADE78B8-6A90-409A-93EC-2E1018038D39}">
      <dgm:prSet phldrT="[Text]"/>
      <dgm:spPr/>
      <dgm:t>
        <a:bodyPr/>
        <a:lstStyle/>
        <a:p>
          <a:r>
            <a:rPr lang="sr-Cyrl-RS" dirty="0"/>
            <a:t>Отплата камата </a:t>
          </a:r>
          <a:r>
            <a:rPr lang="sr-Latn-RS" dirty="0" smtClean="0"/>
            <a:t>1</a:t>
          </a:r>
          <a:r>
            <a:rPr lang="en-US" dirty="0" smtClean="0"/>
            <a:t>.</a:t>
          </a:r>
          <a:r>
            <a:rPr lang="sr-Latn-RS" dirty="0" smtClean="0"/>
            <a:t>440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AE60744F-14AC-4F64-83C4-5205FA88679D}" type="parTrans" cxnId="{EAB41089-F315-4B8D-B7AC-5714AF51E9B3}">
      <dgm:prSet/>
      <dgm:spPr/>
      <dgm:t>
        <a:bodyPr/>
        <a:lstStyle/>
        <a:p>
          <a:endParaRPr lang="sr-Latn-RS"/>
        </a:p>
      </dgm:t>
    </dgm:pt>
    <dgm:pt modelId="{02410A3D-942F-454B-9780-587F226915E4}" type="sibTrans" cxnId="{EAB41089-F315-4B8D-B7AC-5714AF51E9B3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/>
      <dgm:spPr/>
      <dgm:t>
        <a:bodyPr/>
        <a:lstStyle/>
        <a:p>
          <a:r>
            <a:rPr lang="sr-Cyrl-RS" smtClean="0"/>
            <a:t>Субвенције </a:t>
          </a:r>
          <a:r>
            <a:rPr lang="sr-Latn-RS" smtClean="0"/>
            <a:t>17</a:t>
          </a:r>
          <a:r>
            <a:rPr lang="en-US" smtClean="0"/>
            <a:t>.</a:t>
          </a:r>
          <a:r>
            <a:rPr lang="sr-Latn-RS" smtClean="0"/>
            <a:t>033</a:t>
          </a:r>
          <a:r>
            <a:rPr lang="en-US" smtClean="0"/>
            <a:t>.000</a:t>
          </a:r>
          <a:r>
            <a:rPr lang="sr-Cyrl-RS" smtClean="0"/>
            <a:t> динара</a:t>
          </a:r>
          <a:endParaRPr lang="sr-Latn-RS" dirty="0"/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/>
      <dgm:spPr/>
      <dgm:t>
        <a:bodyPr/>
        <a:lstStyle/>
        <a:p>
          <a:r>
            <a:rPr lang="sr-Cyrl-RS" dirty="0"/>
            <a:t>Донације, дотације и трансфери </a:t>
          </a:r>
          <a:r>
            <a:rPr lang="sr-Latn-RS" dirty="0" smtClean="0"/>
            <a:t>144</a:t>
          </a:r>
          <a:r>
            <a:rPr lang="en-US" dirty="0" smtClean="0"/>
            <a:t>.</a:t>
          </a:r>
          <a:r>
            <a:rPr lang="sr-Latn-RS" dirty="0" smtClean="0"/>
            <a:t>865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/>
      <dgm:spPr/>
      <dgm:t>
        <a:bodyPr/>
        <a:lstStyle/>
        <a:p>
          <a:r>
            <a:rPr lang="sr-Cyrl-RS" dirty="0"/>
            <a:t>Социјално осигурање и социјална заштита </a:t>
          </a:r>
          <a:r>
            <a:rPr lang="sr-Latn-RS" dirty="0" smtClean="0"/>
            <a:t>16</a:t>
          </a:r>
          <a:r>
            <a:rPr lang="en-US" dirty="0" smtClean="0"/>
            <a:t>.</a:t>
          </a:r>
          <a:r>
            <a:rPr lang="sr-Latn-RS" dirty="0" smtClean="0"/>
            <a:t>695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/>
      <dgm:spPr/>
      <dgm:t>
        <a:bodyPr/>
        <a:lstStyle/>
        <a:p>
          <a:r>
            <a:rPr lang="sr-Cyrl-RS" dirty="0"/>
            <a:t>Остали расходи </a:t>
          </a:r>
          <a:r>
            <a:rPr lang="sr-Latn-RS" dirty="0" smtClean="0"/>
            <a:t>106</a:t>
          </a:r>
          <a:r>
            <a:rPr lang="en-US" dirty="0" smtClean="0"/>
            <a:t>.</a:t>
          </a:r>
          <a:r>
            <a:rPr lang="sr-Latn-RS" dirty="0" smtClean="0"/>
            <a:t>519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/>
      <dgm:spPr/>
      <dgm:t>
        <a:bodyPr/>
        <a:lstStyle/>
        <a:p>
          <a:r>
            <a:rPr lang="sr-Cyrl-RS" dirty="0"/>
            <a:t>Капитални издаци </a:t>
          </a:r>
          <a:r>
            <a:rPr lang="sr-Latn-RS" dirty="0" smtClean="0"/>
            <a:t>102</a:t>
          </a:r>
          <a:r>
            <a:rPr lang="en-US" dirty="0" smtClean="0"/>
            <a:t>.</a:t>
          </a:r>
          <a:r>
            <a:rPr lang="sr-Latn-RS" dirty="0" smtClean="0"/>
            <a:t>926</a:t>
          </a:r>
          <a:r>
            <a:rPr lang="en-US" dirty="0" smtClean="0"/>
            <a:t>.000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369B0735-6149-450A-9BCB-6A2964DC18D3}">
      <dgm:prSet phldrT="[Text]"/>
      <dgm:spPr/>
      <dgm:t>
        <a:bodyPr/>
        <a:lstStyle/>
        <a:p>
          <a:r>
            <a:rPr lang="sr-Cyrl-RS" smtClean="0"/>
            <a:t>Издаци за отплату главнице </a:t>
          </a:r>
          <a:r>
            <a:rPr lang="sr-Latn-RS" smtClean="0"/>
            <a:t>29</a:t>
          </a:r>
          <a:r>
            <a:rPr lang="en-US" smtClean="0"/>
            <a:t>.</a:t>
          </a:r>
          <a:r>
            <a:rPr lang="sr-Latn-RS" smtClean="0"/>
            <a:t>161</a:t>
          </a:r>
          <a:r>
            <a:rPr lang="en-US" smtClean="0"/>
            <a:t>.000</a:t>
          </a:r>
          <a:r>
            <a:rPr lang="sr-Cyrl-RS" smtClean="0"/>
            <a:t> динара</a:t>
          </a:r>
          <a:endParaRPr lang="sr-Latn-RS" dirty="0"/>
        </a:p>
      </dgm:t>
    </dgm:pt>
    <dgm:pt modelId="{84AF6784-2BA0-450D-8341-D81892AAA897}" type="parTrans" cxnId="{12B26C7F-CA61-4F40-8BA0-66A3E6E7DCF0}">
      <dgm:prSet/>
      <dgm:spPr/>
      <dgm:t>
        <a:bodyPr/>
        <a:lstStyle/>
        <a:p>
          <a:endParaRPr lang="sr-Latn-RS"/>
        </a:p>
      </dgm:t>
    </dgm:pt>
    <dgm:pt modelId="{1C216C0F-D310-4B43-AC46-0875DC93D6B6}" type="sibTrans" cxnId="{12B26C7F-CA61-4F40-8BA0-66A3E6E7DCF0}">
      <dgm:prSet/>
      <dgm:spPr/>
      <dgm:t>
        <a:bodyPr/>
        <a:lstStyle/>
        <a:p>
          <a:endParaRPr lang="sr-Latn-RS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  <dgm:t>
        <a:bodyPr/>
        <a:lstStyle/>
        <a:p>
          <a:endParaRPr lang="sr-Latn-RS"/>
        </a:p>
      </dgm:t>
    </dgm:pt>
    <dgm:pt modelId="{23F30694-D224-4AFD-83D0-A9B26CD4AE63}" type="pres">
      <dgm:prSet presAssocID="{3AEAB1B5-D9EF-4981-86BF-BCD6908D01E5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581D9C24-D691-4644-99EB-4A6B1D74C269}" type="pres">
      <dgm:prSet presAssocID="{2885F644-5E9D-46B6-8CAF-6E5B22E43DBC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60FBC-BB29-4E8F-A3FA-0B8C20635B76}" type="pres">
      <dgm:prSet presAssocID="{66BFF05E-3F6D-4EED-9D30-10583093E473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84F8A-3CF3-4AFF-9FB8-1AE41894B273}" type="pres">
      <dgm:prSet presAssocID="{6ADE78B8-6A90-409A-93EC-2E1018038D3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3685-141A-4461-AE6A-301BAC908C60}" type="pres">
      <dgm:prSet presAssocID="{6CDE4B7E-694A-4CC6-9380-C110FA4F3107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973BF-B90E-4D0F-AC07-BB28F004C6A7}" type="pres">
      <dgm:prSet presAssocID="{A7E4F091-602A-4737-8CA1-3DFC1E61B9AF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404DC-9187-40D0-97FF-0D818AB2F366}" type="pres">
      <dgm:prSet presAssocID="{D74D097A-7206-4D6A-8D6E-A923AB420E95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A55F8-68B2-4192-A0FF-92D5AADED3EF}" type="pres">
      <dgm:prSet presAssocID="{25554638-F945-433E-8CB2-C5E67290A396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E666-A4BC-49C9-9193-F48DBF84BB6B}" type="pres">
      <dgm:prSet presAssocID="{65514349-6E86-492D-AE52-BDECF778D345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55D38-2023-4C98-82BD-8CEDFD10705F}" type="pres">
      <dgm:prSet presAssocID="{369B0735-6149-450A-9BCB-6A2964DC18D3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12B26C7F-CA61-4F40-8BA0-66A3E6E7DCF0}" srcId="{3AEAB1B5-D9EF-4981-86BF-BCD6908D01E5}" destId="{369B0735-6149-450A-9BCB-6A2964DC18D3}" srcOrd="8" destOrd="0" parTransId="{84AF6784-2BA0-450D-8341-D81892AAA897}" sibTransId="{1C216C0F-D310-4B43-AC46-0875DC93D6B6}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2FF1A183-6CB5-43CC-8F11-299D5784FBF3}" srcId="{3AEAB1B5-D9EF-4981-86BF-BCD6908D01E5}" destId="{65514349-6E86-492D-AE52-BDECF778D345}" srcOrd="7" destOrd="0" parTransId="{9D13D754-8EFF-4461-87F5-0789000F4CA0}" sibTransId="{1C13DFA0-7027-4362-B1FB-F4C7A5444917}"/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16422BBA-81AC-45CB-9E77-077D6EBD64D8}" type="presOf" srcId="{369B0735-6149-450A-9BCB-6A2964DC18D3}" destId="{32B55D38-2023-4C98-82BD-8CEDFD10705F}" srcOrd="0" destOrd="0" presId="urn:microsoft.com/office/officeart/2005/8/layout/radial3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E64822DD-F712-429B-B727-3A02EE06E13F}" type="presOf" srcId="{6ADE78B8-6A90-409A-93EC-2E1018038D39}" destId="{6E484F8A-3CF3-4AFF-9FB8-1AE41894B273}" srcOrd="0" destOrd="0" presId="urn:microsoft.com/office/officeart/2005/8/layout/radial3"/>
    <dgm:cxn modelId="{D527AE9A-7BB9-4E10-A508-F823D8C489D0}" srcId="{3AEAB1B5-D9EF-4981-86BF-BCD6908D01E5}" destId="{D74D097A-7206-4D6A-8D6E-A923AB420E95}" srcOrd="5" destOrd="0" parTransId="{A57142E9-F6A0-4AF0-8C02-A76885714A5D}" sibTransId="{3A8BD741-66ED-49AE-BA0C-5557DF1FE861}"/>
    <dgm:cxn modelId="{76783F61-67EF-4F78-BF97-9BF8CB5CED0A}" srcId="{3AEAB1B5-D9EF-4981-86BF-BCD6908D01E5}" destId="{6CDE4B7E-694A-4CC6-9380-C110FA4F3107}" srcOrd="3" destOrd="0" parTransId="{F6B9A79C-4C1D-4A52-B265-8E3F0143E45F}" sibTransId="{89616386-E022-453E-A834-B06CA95E8124}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49602602-2F55-48B2-A2B2-AF9AB75568E0}" srcId="{3AEAB1B5-D9EF-4981-86BF-BCD6908D01E5}" destId="{25554638-F945-433E-8CB2-C5E67290A396}" srcOrd="6" destOrd="0" parTransId="{03AAF2B2-8D4E-4D7C-8F0D-98B044737E9F}" sibTransId="{CF5804E1-87A2-44DF-AE5F-825E27D96A8B}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EAB41089-F315-4B8D-B7AC-5714AF51E9B3}" srcId="{3AEAB1B5-D9EF-4981-86BF-BCD6908D01E5}" destId="{6ADE78B8-6A90-409A-93EC-2E1018038D39}" srcOrd="2" destOrd="0" parTransId="{AE60744F-14AC-4F64-83C4-5205FA88679D}" sibTransId="{02410A3D-942F-454B-9780-587F226915E4}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F2685DF-4E71-4D0F-9415-6CB502DCD77E}" srcId="{3AEAB1B5-D9EF-4981-86BF-BCD6908D01E5}" destId="{A7E4F091-602A-4737-8CA1-3DFC1E61B9AF}" srcOrd="4" destOrd="0" parTransId="{54791C53-C18A-486B-AD6A-B58EA3B2E4EC}" sibTransId="{6B2E87BA-09CD-44D4-A2CB-E7F84771F039}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D0C7A3AB-50F7-48AF-99CE-641AD33B2D0D}" type="presParOf" srcId="{6A03509E-2D2C-4701-877A-3DD8C8C452B3}" destId="{6E484F8A-3CF3-4AFF-9FB8-1AE41894B273}" srcOrd="3" destOrd="0" presId="urn:microsoft.com/office/officeart/2005/8/layout/radial3"/>
    <dgm:cxn modelId="{BE06B7FE-A648-498D-81D2-75F3B296AB16}" type="presParOf" srcId="{6A03509E-2D2C-4701-877A-3DD8C8C452B3}" destId="{34B43685-141A-4461-AE6A-301BAC908C60}" srcOrd="4" destOrd="0" presId="urn:microsoft.com/office/officeart/2005/8/layout/radial3"/>
    <dgm:cxn modelId="{32F88B08-7BD0-4127-9E14-7398407FFCE9}" type="presParOf" srcId="{6A03509E-2D2C-4701-877A-3DD8C8C452B3}" destId="{EEF973BF-B90E-4D0F-AC07-BB28F004C6A7}" srcOrd="5" destOrd="0" presId="urn:microsoft.com/office/officeart/2005/8/layout/radial3"/>
    <dgm:cxn modelId="{5AD81E39-7627-4175-B642-6A9D4809AD7F}" type="presParOf" srcId="{6A03509E-2D2C-4701-877A-3DD8C8C452B3}" destId="{281404DC-9187-40D0-97FF-0D818AB2F366}" srcOrd="6" destOrd="0" presId="urn:microsoft.com/office/officeart/2005/8/layout/radial3"/>
    <dgm:cxn modelId="{4162099C-ED6A-4DC2-90CD-57057E83C620}" type="presParOf" srcId="{6A03509E-2D2C-4701-877A-3DD8C8C452B3}" destId="{ADDA55F8-68B2-4192-A0FF-92D5AADED3EF}" srcOrd="7" destOrd="0" presId="urn:microsoft.com/office/officeart/2005/8/layout/radial3"/>
    <dgm:cxn modelId="{B05B0BCB-BCC2-45B0-8800-5DB2D7671FBB}" type="presParOf" srcId="{6A03509E-2D2C-4701-877A-3DD8C8C452B3}" destId="{68D8E666-A4BC-49C9-9193-F48DBF84BB6B}" srcOrd="8" destOrd="0" presId="urn:microsoft.com/office/officeart/2005/8/layout/radial3"/>
    <dgm:cxn modelId="{ECE4FD92-2D3E-4191-BC51-AF640C617D56}" type="presParOf" srcId="{6A03509E-2D2C-4701-877A-3DD8C8C452B3}" destId="{32B55D38-2023-4C98-82BD-8CEDFD10705F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5DE72-8CF2-40AB-8B49-8819A50992B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45D899E-2DE4-459A-BF7D-C99EDBE05EFD}">
      <dgm:prSet phldrT="[Text]"/>
      <dgm:spPr/>
      <dgm:t>
        <a:bodyPr/>
        <a:lstStyle/>
        <a:p>
          <a:r>
            <a:rPr lang="sr-Cyrl-RS" dirty="0"/>
            <a:t>Скупштина </a:t>
          </a:r>
          <a:r>
            <a:rPr lang="sr-Cyrl-RS" dirty="0" smtClean="0"/>
            <a:t>општине </a:t>
          </a:r>
          <a:r>
            <a:rPr lang="sr-Latn-RS" dirty="0" smtClean="0"/>
            <a:t>18</a:t>
          </a:r>
          <a:r>
            <a:rPr lang="en-US" dirty="0" smtClean="0"/>
            <a:t>.</a:t>
          </a:r>
          <a:r>
            <a:rPr lang="sr-Latn-RS" dirty="0" smtClean="0"/>
            <a:t>797</a:t>
          </a:r>
          <a:r>
            <a:rPr lang="en-US" dirty="0" smtClean="0"/>
            <a:t>.</a:t>
          </a:r>
          <a:r>
            <a:rPr lang="sr-Latn-RS" dirty="0" smtClean="0"/>
            <a:t>444</a:t>
          </a:r>
          <a:r>
            <a:rPr lang="en-US" dirty="0" smtClean="0"/>
            <a:t>,</a:t>
          </a:r>
          <a:r>
            <a:rPr lang="sr-Latn-RS" dirty="0" smtClean="0"/>
            <a:t>69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64C76799-0A05-44C3-83D6-7BAAE8239C54}" type="parTrans" cxnId="{137D5147-93E2-4685-BB9C-054AADE99E8C}">
      <dgm:prSet/>
      <dgm:spPr/>
      <dgm:t>
        <a:bodyPr/>
        <a:lstStyle/>
        <a:p>
          <a:endParaRPr lang="sr-Latn-RS"/>
        </a:p>
      </dgm:t>
    </dgm:pt>
    <dgm:pt modelId="{5C3EB513-05CD-4A95-9BE1-B27258B08473}" type="sibTrans" cxnId="{137D5147-93E2-4685-BB9C-054AADE99E8C}">
      <dgm:prSet/>
      <dgm:spPr/>
      <dgm:t>
        <a:bodyPr/>
        <a:lstStyle/>
        <a:p>
          <a:endParaRPr lang="sr-Latn-RS"/>
        </a:p>
      </dgm:t>
    </dgm:pt>
    <dgm:pt modelId="{71B63F15-AE19-43F2-893A-6E58085B5D83}">
      <dgm:prSet phldrT="[Text]"/>
      <dgm:spPr/>
      <dgm:t>
        <a:bodyPr/>
        <a:lstStyle/>
        <a:p>
          <a:r>
            <a:rPr lang="sr-Cyrl-RS" dirty="0"/>
            <a:t>Председник </a:t>
          </a:r>
          <a:r>
            <a:rPr lang="en-US" dirty="0" smtClean="0"/>
            <a:t>o</a:t>
          </a:r>
          <a:r>
            <a:rPr lang="sr-Cyrl-RS" dirty="0" smtClean="0"/>
            <a:t>пштине </a:t>
          </a:r>
          <a:r>
            <a:rPr lang="sr-Latn-RS" dirty="0" smtClean="0"/>
            <a:t>16</a:t>
          </a:r>
          <a:r>
            <a:rPr lang="sr-Cyrl-RS" dirty="0" smtClean="0"/>
            <a:t>.</a:t>
          </a:r>
          <a:r>
            <a:rPr lang="sr-Latn-RS" dirty="0" smtClean="0"/>
            <a:t>468</a:t>
          </a:r>
          <a:r>
            <a:rPr lang="sr-Cyrl-RS" dirty="0" smtClean="0"/>
            <a:t>.</a:t>
          </a:r>
          <a:r>
            <a:rPr lang="sr-Latn-RS" dirty="0" smtClean="0"/>
            <a:t>466</a:t>
          </a:r>
          <a:r>
            <a:rPr lang="sr-Cyrl-RS" dirty="0" smtClean="0"/>
            <a:t>,</a:t>
          </a:r>
          <a:r>
            <a:rPr lang="sr-Latn-RS" dirty="0" smtClean="0"/>
            <a:t>7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4131A312-5CE8-4F59-A1E8-4A83D7979C22}" type="parTrans" cxnId="{862629CD-6114-4145-9C89-B96C2CAC7436}">
      <dgm:prSet/>
      <dgm:spPr/>
      <dgm:t>
        <a:bodyPr/>
        <a:lstStyle/>
        <a:p>
          <a:endParaRPr lang="sr-Latn-RS"/>
        </a:p>
      </dgm:t>
    </dgm:pt>
    <dgm:pt modelId="{EA63E1AE-A791-46D9-8D0D-27AC6CDD92F8}" type="sibTrans" cxnId="{862629CD-6114-4145-9C89-B96C2CAC7436}">
      <dgm:prSet/>
      <dgm:spPr/>
      <dgm:t>
        <a:bodyPr/>
        <a:lstStyle/>
        <a:p>
          <a:endParaRPr lang="sr-Latn-RS"/>
        </a:p>
      </dgm:t>
    </dgm:pt>
    <dgm:pt modelId="{5FEA3695-4CF2-48C9-AD8A-298CB9951B18}">
      <dgm:prSet phldrT="[Text]"/>
      <dgm:spPr/>
      <dgm:t>
        <a:bodyPr/>
        <a:lstStyle/>
        <a:p>
          <a:r>
            <a:rPr lang="sr-Cyrl-RS" dirty="0" smtClean="0"/>
            <a:t>Општинско веће </a:t>
          </a:r>
          <a:r>
            <a:rPr lang="sr-Latn-RS" dirty="0" smtClean="0"/>
            <a:t>5</a:t>
          </a:r>
          <a:r>
            <a:rPr lang="sr-Cyrl-RS" dirty="0" smtClean="0"/>
            <a:t>.</a:t>
          </a:r>
          <a:r>
            <a:rPr lang="sr-Latn-RS" dirty="0" smtClean="0"/>
            <a:t>372</a:t>
          </a:r>
          <a:r>
            <a:rPr lang="sr-Cyrl-RS" dirty="0" smtClean="0"/>
            <a:t>.</a:t>
          </a:r>
          <a:r>
            <a:rPr lang="sr-Latn-RS" dirty="0" smtClean="0"/>
            <a:t>034</a:t>
          </a:r>
          <a:r>
            <a:rPr lang="sr-Cyrl-RS" dirty="0" smtClean="0"/>
            <a:t>,</a:t>
          </a:r>
          <a:r>
            <a:rPr lang="sr-Latn-RS" dirty="0" smtClean="0"/>
            <a:t>55</a:t>
          </a:r>
          <a:r>
            <a:rPr lang="sr-Cyrl-RS" dirty="0" smtClean="0"/>
            <a:t> динара</a:t>
          </a:r>
          <a:endParaRPr lang="sr-Latn-RS" dirty="0"/>
        </a:p>
      </dgm:t>
    </dgm:pt>
    <dgm:pt modelId="{2091B540-8325-4A62-A1A9-8889C33768C7}" type="parTrans" cxnId="{B407950F-5453-48D9-9A52-1F2A148A88B3}">
      <dgm:prSet/>
      <dgm:spPr/>
      <dgm:t>
        <a:bodyPr/>
        <a:lstStyle/>
        <a:p>
          <a:endParaRPr lang="sr-Latn-RS"/>
        </a:p>
      </dgm:t>
    </dgm:pt>
    <dgm:pt modelId="{AC70088E-DBB4-44BC-98DA-B383B196B3DD}" type="sibTrans" cxnId="{B407950F-5453-48D9-9A52-1F2A148A88B3}">
      <dgm:prSet/>
      <dgm:spPr/>
      <dgm:t>
        <a:bodyPr/>
        <a:lstStyle/>
        <a:p>
          <a:endParaRPr lang="sr-Latn-RS"/>
        </a:p>
      </dgm:t>
    </dgm:pt>
    <dgm:pt modelId="{E5EB6CDD-6B9D-4576-A724-DF88CA2A47CF}">
      <dgm:prSet phldrT="[Text]"/>
      <dgm:spPr/>
      <dgm:t>
        <a:bodyPr/>
        <a:lstStyle/>
        <a:p>
          <a:r>
            <a:rPr lang="sr-Cyrl-RS" dirty="0" smtClean="0"/>
            <a:t>Општинска управа </a:t>
          </a:r>
          <a:r>
            <a:rPr lang="sr-Latn-RS" dirty="0" smtClean="0"/>
            <a:t>511</a:t>
          </a:r>
          <a:r>
            <a:rPr lang="sr-Cyrl-RS" dirty="0" smtClean="0"/>
            <a:t>.</a:t>
          </a:r>
          <a:r>
            <a:rPr lang="sr-Latn-RS" dirty="0" smtClean="0"/>
            <a:t>745</a:t>
          </a:r>
          <a:r>
            <a:rPr lang="sr-Cyrl-RS" dirty="0" smtClean="0"/>
            <a:t>.</a:t>
          </a:r>
          <a:r>
            <a:rPr lang="sr-Latn-RS" dirty="0" smtClean="0"/>
            <a:t>403</a:t>
          </a:r>
          <a:r>
            <a:rPr lang="sr-Cyrl-RS" dirty="0" smtClean="0"/>
            <a:t>,</a:t>
          </a:r>
          <a:r>
            <a:rPr lang="sr-Latn-RS" dirty="0" smtClean="0"/>
            <a:t>9</a:t>
          </a:r>
          <a:r>
            <a:rPr lang="sr-Cyrl-RS" dirty="0" smtClean="0"/>
            <a:t> динара </a:t>
          </a:r>
          <a:endParaRPr lang="sr-Latn-RS" dirty="0"/>
        </a:p>
      </dgm:t>
    </dgm:pt>
    <dgm:pt modelId="{9DBACF1E-70D9-4902-B564-A2771737BA1B}" type="parTrans" cxnId="{CB79536F-39FF-4D33-BEC6-B012BA729DA7}">
      <dgm:prSet/>
      <dgm:spPr/>
      <dgm:t>
        <a:bodyPr/>
        <a:lstStyle/>
        <a:p>
          <a:endParaRPr lang="sr-Latn-RS"/>
        </a:p>
      </dgm:t>
    </dgm:pt>
    <dgm:pt modelId="{AF9033F7-6585-40B5-9EFB-EB7E9529F03A}" type="sibTrans" cxnId="{CB79536F-39FF-4D33-BEC6-B012BA729DA7}">
      <dgm:prSet/>
      <dgm:spPr/>
      <dgm:t>
        <a:bodyPr/>
        <a:lstStyle/>
        <a:p>
          <a:endParaRPr lang="sr-Latn-RS"/>
        </a:p>
      </dgm:t>
    </dgm:pt>
    <dgm:pt modelId="{81EEA0B7-5308-4A8C-AC07-9C11DF8A8FB0}">
      <dgm:prSet phldrT="[Text]"/>
      <dgm:spPr/>
      <dgm:t>
        <a:bodyPr/>
        <a:lstStyle/>
        <a:p>
          <a:r>
            <a:rPr lang="sr-Cyrl-RS" dirty="0"/>
            <a:t>Месне </a:t>
          </a:r>
          <a:r>
            <a:rPr lang="sr-Cyrl-RS" dirty="0" smtClean="0"/>
            <a:t>заједнице </a:t>
          </a:r>
          <a:r>
            <a:rPr lang="sr-Latn-RS" dirty="0" smtClean="0"/>
            <a:t>8</a:t>
          </a:r>
          <a:r>
            <a:rPr lang="sr-Cyrl-RS" dirty="0" smtClean="0"/>
            <a:t>.</a:t>
          </a:r>
          <a:r>
            <a:rPr lang="sr-Latn-RS" dirty="0" smtClean="0"/>
            <a:t>232</a:t>
          </a:r>
          <a:r>
            <a:rPr lang="sr-Cyrl-RS" dirty="0" smtClean="0"/>
            <a:t>.</a:t>
          </a:r>
          <a:r>
            <a:rPr lang="sr-Latn-RS" dirty="0" smtClean="0"/>
            <a:t>000</a:t>
          </a:r>
          <a:r>
            <a:rPr lang="sr-Cyrl-RS" dirty="0" smtClean="0"/>
            <a:t>,</a:t>
          </a:r>
          <a:r>
            <a:rPr lang="sr-Latn-RS" dirty="0" smtClean="0"/>
            <a:t>95</a:t>
          </a:r>
          <a:r>
            <a:rPr lang="sr-Cyrl-RS" dirty="0" smtClean="0"/>
            <a:t> динара</a:t>
          </a:r>
          <a:endParaRPr lang="sr-Latn-RS" dirty="0"/>
        </a:p>
      </dgm:t>
    </dgm:pt>
    <dgm:pt modelId="{79490811-8EF4-4982-A01E-4D38C6AD4608}" type="parTrans" cxnId="{9C89DD4A-4F1A-474E-9D42-BCFE4BA8BA8C}">
      <dgm:prSet/>
      <dgm:spPr/>
      <dgm:t>
        <a:bodyPr/>
        <a:lstStyle/>
        <a:p>
          <a:endParaRPr lang="sr-Latn-RS"/>
        </a:p>
      </dgm:t>
    </dgm:pt>
    <dgm:pt modelId="{0C64F29A-FBF7-4E38-9DB8-B87E5D4A36B4}" type="sibTrans" cxnId="{9C89DD4A-4F1A-474E-9D42-BCFE4BA8BA8C}">
      <dgm:prSet/>
      <dgm:spPr/>
      <dgm:t>
        <a:bodyPr/>
        <a:lstStyle/>
        <a:p>
          <a:endParaRPr lang="sr-Latn-RS"/>
        </a:p>
      </dgm:t>
    </dgm:pt>
    <dgm:pt modelId="{A13F68E7-B48C-4E54-A881-0AEE1E71F24F}">
      <dgm:prSet phldrT="[Text]"/>
      <dgm:spPr/>
      <dgm:t>
        <a:bodyPr/>
        <a:lstStyle/>
        <a:p>
          <a:r>
            <a:rPr lang="sr-Cyrl-RS" dirty="0"/>
            <a:t>Општинско </a:t>
          </a:r>
          <a:r>
            <a:rPr lang="sr-Cyrl-RS" dirty="0" smtClean="0"/>
            <a:t>правобранилаштво </a:t>
          </a:r>
          <a:r>
            <a:rPr lang="sr-Latn-RS" dirty="0" smtClean="0"/>
            <a:t>2</a:t>
          </a:r>
          <a:r>
            <a:rPr lang="sr-Cyrl-RS" dirty="0" smtClean="0"/>
            <a:t>.</a:t>
          </a:r>
          <a:r>
            <a:rPr lang="sr-Latn-RS" dirty="0" smtClean="0"/>
            <a:t>200</a:t>
          </a:r>
          <a:r>
            <a:rPr lang="sr-Cyrl-RS" dirty="0" smtClean="0"/>
            <a:t>.</a:t>
          </a:r>
          <a:r>
            <a:rPr lang="sr-Latn-RS" dirty="0" smtClean="0"/>
            <a:t>278</a:t>
          </a:r>
          <a:r>
            <a:rPr lang="sr-Cyrl-RS" dirty="0" smtClean="0"/>
            <a:t>,</a:t>
          </a:r>
          <a:r>
            <a:rPr lang="sr-Latn-RS" dirty="0" smtClean="0"/>
            <a:t>1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3642BB7A-4FEE-4DBA-8D9E-614CF1B325E6}" type="parTrans" cxnId="{B4D577E5-3D80-4C9B-B94D-86059E2A8AF7}">
      <dgm:prSet/>
      <dgm:spPr/>
      <dgm:t>
        <a:bodyPr/>
        <a:lstStyle/>
        <a:p>
          <a:endParaRPr lang="sr-Latn-RS"/>
        </a:p>
      </dgm:t>
    </dgm:pt>
    <dgm:pt modelId="{6165C657-E9FE-4126-AEB5-0E0758BA4C3B}" type="sibTrans" cxnId="{B4D577E5-3D80-4C9B-B94D-86059E2A8AF7}">
      <dgm:prSet/>
      <dgm:spPr/>
      <dgm:t>
        <a:bodyPr/>
        <a:lstStyle/>
        <a:p>
          <a:endParaRPr lang="sr-Latn-RS"/>
        </a:p>
      </dgm:t>
    </dgm:pt>
    <dgm:pt modelId="{28CDBB61-D44E-4884-B3AA-32BAC75D4D8D}">
      <dgm:prSet phldrT="[Text]"/>
      <dgm:spPr/>
      <dgm:t>
        <a:bodyPr/>
        <a:lstStyle/>
        <a:p>
          <a:r>
            <a:rPr lang="sr-Cyrl-RS" dirty="0" smtClean="0"/>
            <a:t>Установе културе </a:t>
          </a:r>
          <a:r>
            <a:rPr lang="sr-Latn-RS" dirty="0" smtClean="0"/>
            <a:t>50</a:t>
          </a:r>
          <a:r>
            <a:rPr lang="sr-Cyrl-RS" dirty="0" smtClean="0"/>
            <a:t>.</a:t>
          </a:r>
          <a:r>
            <a:rPr lang="sr-Latn-RS" dirty="0" smtClean="0"/>
            <a:t>071</a:t>
          </a:r>
          <a:r>
            <a:rPr lang="sr-Cyrl-RS" dirty="0" smtClean="0"/>
            <a:t>.</a:t>
          </a:r>
          <a:r>
            <a:rPr lang="sr-Latn-RS" dirty="0" smtClean="0"/>
            <a:t>820</a:t>
          </a:r>
          <a:r>
            <a:rPr lang="sr-Cyrl-RS" dirty="0" smtClean="0"/>
            <a:t>,</a:t>
          </a:r>
          <a:r>
            <a:rPr lang="sr-Latn-RS" dirty="0" smtClean="0"/>
            <a:t>52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8B0D31B5-AFBB-498C-A65F-20270FC5F867}" type="parTrans" cxnId="{4F42F7E5-178F-488C-8693-35EB0C489120}">
      <dgm:prSet/>
      <dgm:spPr/>
      <dgm:t>
        <a:bodyPr/>
        <a:lstStyle/>
        <a:p>
          <a:endParaRPr lang="sr-Latn-RS"/>
        </a:p>
      </dgm:t>
    </dgm:pt>
    <dgm:pt modelId="{DE158C45-D1C0-41CE-B518-DF4B0D6D8473}" type="sibTrans" cxnId="{4F42F7E5-178F-488C-8693-35EB0C489120}">
      <dgm:prSet/>
      <dgm:spPr/>
      <dgm:t>
        <a:bodyPr/>
        <a:lstStyle/>
        <a:p>
          <a:endParaRPr lang="sr-Latn-RS"/>
        </a:p>
      </dgm:t>
    </dgm:pt>
    <dgm:pt modelId="{2C284622-284F-4C02-9346-79F82CDAD8A3}">
      <dgm:prSet phldrT="[Text]"/>
      <dgm:spPr/>
      <dgm:t>
        <a:bodyPr/>
        <a:lstStyle/>
        <a:p>
          <a:r>
            <a:rPr lang="sr-Cyrl-RS" dirty="0" smtClean="0"/>
            <a:t>Дирекција за омладину и спорт </a:t>
          </a:r>
          <a:r>
            <a:rPr lang="sr-Latn-RS" dirty="0" smtClean="0"/>
            <a:t>6</a:t>
          </a:r>
          <a:r>
            <a:rPr lang="sr-Cyrl-RS" dirty="0" smtClean="0"/>
            <a:t>.</a:t>
          </a:r>
          <a:r>
            <a:rPr lang="sr-Latn-RS" dirty="0" smtClean="0"/>
            <a:t>690</a:t>
          </a:r>
          <a:r>
            <a:rPr lang="sr-Cyrl-RS" dirty="0" smtClean="0"/>
            <a:t>.</a:t>
          </a:r>
          <a:r>
            <a:rPr lang="sr-Latn-RS" dirty="0" smtClean="0"/>
            <a:t>748</a:t>
          </a:r>
          <a:r>
            <a:rPr lang="sr-Cyrl-RS" dirty="0" smtClean="0"/>
            <a:t>,</a:t>
          </a:r>
          <a:r>
            <a:rPr lang="sr-Latn-RS" dirty="0" smtClean="0"/>
            <a:t>09</a:t>
          </a:r>
          <a:r>
            <a:rPr lang="sr-Cyrl-RS" dirty="0" smtClean="0"/>
            <a:t> </a:t>
          </a:r>
          <a:r>
            <a:rPr lang="sr-Cyrl-RS" dirty="0"/>
            <a:t>динара  </a:t>
          </a:r>
          <a:endParaRPr lang="sr-Latn-RS" dirty="0"/>
        </a:p>
      </dgm:t>
    </dgm:pt>
    <dgm:pt modelId="{4E65F905-12BC-4A82-BAB3-BEEB1D493BCC}" type="parTrans" cxnId="{09FB52A0-A348-40E4-837F-B56A293DEF8B}">
      <dgm:prSet/>
      <dgm:spPr/>
      <dgm:t>
        <a:bodyPr/>
        <a:lstStyle/>
        <a:p>
          <a:endParaRPr lang="sr-Latn-RS"/>
        </a:p>
      </dgm:t>
    </dgm:pt>
    <dgm:pt modelId="{6E2C6F92-D5A3-42CC-9059-C2223F9BA4C3}" type="sibTrans" cxnId="{09FB52A0-A348-40E4-837F-B56A293DEF8B}">
      <dgm:prSet/>
      <dgm:spPr/>
      <dgm:t>
        <a:bodyPr/>
        <a:lstStyle/>
        <a:p>
          <a:endParaRPr lang="sr-Latn-RS"/>
        </a:p>
      </dgm:t>
    </dgm:pt>
    <dgm:pt modelId="{863A0276-666E-43AE-AB5A-B670F054A8F6}">
      <dgm:prSet phldrT="[Text]"/>
      <dgm:spPr/>
      <dgm:t>
        <a:bodyPr/>
        <a:lstStyle/>
        <a:p>
          <a:r>
            <a:rPr lang="sr-Cyrl-RS" dirty="0"/>
            <a:t>Туристичка организација </a:t>
          </a:r>
          <a:r>
            <a:rPr lang="sr-Latn-RS" dirty="0" smtClean="0"/>
            <a:t>15</a:t>
          </a:r>
          <a:r>
            <a:rPr lang="sr-Cyrl-RS" dirty="0" smtClean="0"/>
            <a:t>.</a:t>
          </a:r>
          <a:r>
            <a:rPr lang="sr-Latn-RS" dirty="0" smtClean="0"/>
            <a:t>149</a:t>
          </a:r>
          <a:r>
            <a:rPr lang="sr-Cyrl-RS" dirty="0" smtClean="0"/>
            <a:t>.</a:t>
          </a:r>
          <a:r>
            <a:rPr lang="sr-Latn-RS" dirty="0" smtClean="0"/>
            <a:t>050</a:t>
          </a:r>
          <a:r>
            <a:rPr lang="sr-Cyrl-RS" dirty="0" smtClean="0"/>
            <a:t>,</a:t>
          </a:r>
          <a:r>
            <a:rPr lang="sr-Latn-RS" dirty="0" smtClean="0"/>
            <a:t>45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FE41A741-87B8-4CB5-BAF5-F06A372CEBF8}" type="parTrans" cxnId="{A32EA7C7-8EB1-4CFB-81AB-9EAE5ED2A586}">
      <dgm:prSet/>
      <dgm:spPr/>
      <dgm:t>
        <a:bodyPr/>
        <a:lstStyle/>
        <a:p>
          <a:endParaRPr lang="sr-Latn-RS"/>
        </a:p>
      </dgm:t>
    </dgm:pt>
    <dgm:pt modelId="{2CCEDFD7-76B6-49CB-9BD5-F99A97962038}" type="sibTrans" cxnId="{A32EA7C7-8EB1-4CFB-81AB-9EAE5ED2A586}">
      <dgm:prSet/>
      <dgm:spPr/>
      <dgm:t>
        <a:bodyPr/>
        <a:lstStyle/>
        <a:p>
          <a:endParaRPr lang="sr-Latn-RS"/>
        </a:p>
      </dgm:t>
    </dgm:pt>
    <dgm:pt modelId="{4A5A53D2-187E-44D7-A580-D8862EFC643B}">
      <dgm:prSet phldrT="[Text]"/>
      <dgm:spPr/>
      <dgm:t>
        <a:bodyPr/>
        <a:lstStyle/>
        <a:p>
          <a:r>
            <a:rPr lang="sr-Cyrl-RS" dirty="0"/>
            <a:t>Спортски </a:t>
          </a:r>
          <a:r>
            <a:rPr lang="sr-Cyrl-RS" dirty="0" smtClean="0"/>
            <a:t>центар </a:t>
          </a:r>
          <a:r>
            <a:rPr lang="sr-Latn-RS" dirty="0" smtClean="0"/>
            <a:t>17</a:t>
          </a:r>
          <a:r>
            <a:rPr lang="sr-Cyrl-RS" dirty="0" smtClean="0"/>
            <a:t>.</a:t>
          </a:r>
          <a:r>
            <a:rPr lang="sr-Latn-RS" dirty="0" smtClean="0"/>
            <a:t>741</a:t>
          </a:r>
          <a:r>
            <a:rPr lang="sr-Cyrl-RS" dirty="0" smtClean="0"/>
            <a:t>.</a:t>
          </a:r>
          <a:r>
            <a:rPr lang="sr-Latn-RS" dirty="0" smtClean="0"/>
            <a:t>018</a:t>
          </a:r>
          <a:r>
            <a:rPr lang="sr-Cyrl-RS" dirty="0" smtClean="0"/>
            <a:t>,</a:t>
          </a:r>
          <a:r>
            <a:rPr lang="sr-Latn-RS" dirty="0" smtClean="0"/>
            <a:t>01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E157B97E-7BC3-47DA-8BE0-C9A60FC78A17}" type="parTrans" cxnId="{E008E4DA-3A25-49BA-8E50-D38316AE7625}">
      <dgm:prSet/>
      <dgm:spPr/>
      <dgm:t>
        <a:bodyPr/>
        <a:lstStyle/>
        <a:p>
          <a:endParaRPr lang="sr-Latn-RS"/>
        </a:p>
      </dgm:t>
    </dgm:pt>
    <dgm:pt modelId="{B39AC807-7888-43EC-86E2-350C4142E441}" type="sibTrans" cxnId="{E008E4DA-3A25-49BA-8E50-D38316AE7625}">
      <dgm:prSet/>
      <dgm:spPr/>
      <dgm:t>
        <a:bodyPr/>
        <a:lstStyle/>
        <a:p>
          <a:endParaRPr lang="sr-Latn-RS"/>
        </a:p>
      </dgm:t>
    </dgm:pt>
    <dgm:pt modelId="{CF1BDD36-F96E-442F-8E94-60605E34B451}">
      <dgm:prSet phldrT="[Text]"/>
      <dgm:spPr/>
      <dgm:t>
        <a:bodyPr/>
        <a:lstStyle/>
        <a:p>
          <a:r>
            <a:rPr lang="sr-Cyrl-RS" dirty="0"/>
            <a:t>Предшколска </a:t>
          </a:r>
          <a:r>
            <a:rPr lang="sr-Cyrl-RS" dirty="0" smtClean="0"/>
            <a:t>установа </a:t>
          </a:r>
          <a:r>
            <a:rPr lang="sr-Latn-RS" dirty="0" smtClean="0"/>
            <a:t>98</a:t>
          </a:r>
          <a:r>
            <a:rPr lang="sr-Cyrl-RS" dirty="0" smtClean="0"/>
            <a:t>.</a:t>
          </a:r>
          <a:r>
            <a:rPr lang="sr-Latn-RS" dirty="0" smtClean="0"/>
            <a:t>867</a:t>
          </a:r>
          <a:r>
            <a:rPr lang="sr-Cyrl-RS" dirty="0" smtClean="0"/>
            <a:t>.</a:t>
          </a:r>
          <a:r>
            <a:rPr lang="sr-Latn-RS" dirty="0" smtClean="0"/>
            <a:t>155</a:t>
          </a:r>
          <a:r>
            <a:rPr lang="sr-Cyrl-RS" dirty="0" smtClean="0"/>
            <a:t>,</a:t>
          </a:r>
          <a:r>
            <a:rPr lang="sr-Latn-RS" dirty="0" smtClean="0"/>
            <a:t>86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F09990E6-9436-49D5-B321-E2D118C2606E}" type="parTrans" cxnId="{4B944F5B-8DF0-4477-B669-CAA6AC051E9B}">
      <dgm:prSet/>
      <dgm:spPr/>
      <dgm:t>
        <a:bodyPr/>
        <a:lstStyle/>
        <a:p>
          <a:endParaRPr lang="sr-Latn-RS"/>
        </a:p>
      </dgm:t>
    </dgm:pt>
    <dgm:pt modelId="{237C6A48-8BA6-4D9E-ABCA-F3B04DE754CF}" type="sibTrans" cxnId="{4B944F5B-8DF0-4477-B669-CAA6AC051E9B}">
      <dgm:prSet/>
      <dgm:spPr/>
      <dgm:t>
        <a:bodyPr/>
        <a:lstStyle/>
        <a:p>
          <a:endParaRPr lang="sr-Latn-RS"/>
        </a:p>
      </dgm:t>
    </dgm:pt>
    <dgm:pt modelId="{FC8CA112-777F-4E6B-B496-91C28EA6A61F}">
      <dgm:prSet phldrT="[Text]"/>
      <dgm:spPr/>
      <dgm:t>
        <a:bodyPr/>
        <a:lstStyle/>
        <a:p>
          <a:r>
            <a:rPr lang="sr-Cyrl-RS" dirty="0"/>
            <a:t>Центар за социјални </a:t>
          </a:r>
          <a:r>
            <a:rPr lang="sr-Cyrl-RS" dirty="0" smtClean="0"/>
            <a:t>рад  </a:t>
          </a:r>
          <a:r>
            <a:rPr lang="sr-Latn-RS" dirty="0" smtClean="0"/>
            <a:t>25</a:t>
          </a:r>
          <a:r>
            <a:rPr lang="sr-Cyrl-RS" dirty="0" smtClean="0"/>
            <a:t>.</a:t>
          </a:r>
          <a:r>
            <a:rPr lang="sr-Latn-RS" dirty="0" smtClean="0"/>
            <a:t>553</a:t>
          </a:r>
          <a:r>
            <a:rPr lang="sr-Cyrl-RS" dirty="0" smtClean="0"/>
            <a:t>.</a:t>
          </a:r>
          <a:r>
            <a:rPr lang="sr-Latn-RS" dirty="0" smtClean="0"/>
            <a:t>117</a:t>
          </a:r>
          <a:r>
            <a:rPr lang="sr-Cyrl-RS" dirty="0" smtClean="0"/>
            <a:t>,</a:t>
          </a:r>
          <a:r>
            <a:rPr lang="sr-Latn-RS" dirty="0" smtClean="0"/>
            <a:t>76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3782689E-73E3-430E-A5D1-82E89BB4D51D}" type="parTrans" cxnId="{915301CA-79CC-4266-8289-203F449516C4}">
      <dgm:prSet/>
      <dgm:spPr/>
      <dgm:t>
        <a:bodyPr/>
        <a:lstStyle/>
        <a:p>
          <a:endParaRPr lang="sr-Latn-RS"/>
        </a:p>
      </dgm:t>
    </dgm:pt>
    <dgm:pt modelId="{8D413136-2033-44B1-AC22-C0B8CA08506B}" type="sibTrans" cxnId="{915301CA-79CC-4266-8289-203F449516C4}">
      <dgm:prSet/>
      <dgm:spPr/>
      <dgm:t>
        <a:bodyPr/>
        <a:lstStyle/>
        <a:p>
          <a:endParaRPr lang="sr-Latn-RS"/>
        </a:p>
      </dgm:t>
    </dgm:pt>
    <dgm:pt modelId="{F632D0CA-476C-41D6-A9A7-A2E1B18D437E}">
      <dgm:prSet phldrT="[Text]"/>
      <dgm:spPr/>
      <dgm:t>
        <a:bodyPr/>
        <a:lstStyle/>
        <a:p>
          <a:r>
            <a:rPr lang="sr-Cyrl-RS" dirty="0"/>
            <a:t>Здравствена установа </a:t>
          </a:r>
          <a:r>
            <a:rPr lang="sr-Latn-RS" dirty="0" smtClean="0"/>
            <a:t>13</a:t>
          </a:r>
          <a:r>
            <a:rPr lang="sr-Cyrl-RS" dirty="0" smtClean="0"/>
            <a:t>.</a:t>
          </a:r>
          <a:r>
            <a:rPr lang="sr-Latn-RS" dirty="0" smtClean="0"/>
            <a:t>536</a:t>
          </a:r>
          <a:r>
            <a:rPr lang="sr-Cyrl-RS" dirty="0" smtClean="0"/>
            <a:t>.</a:t>
          </a:r>
          <a:r>
            <a:rPr lang="sr-Latn-RS" dirty="0" smtClean="0"/>
            <a:t>662</a:t>
          </a:r>
          <a:r>
            <a:rPr lang="sr-Cyrl-RS" dirty="0" smtClean="0"/>
            <a:t>,</a:t>
          </a:r>
          <a:r>
            <a:rPr lang="sr-Latn-RS" dirty="0" smtClean="0"/>
            <a:t>33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20418230-7026-4B44-AB7D-B78C25AC0E8B}" type="parTrans" cxnId="{72620C98-6809-4FCE-A444-075C36F6215D}">
      <dgm:prSet/>
      <dgm:spPr/>
      <dgm:t>
        <a:bodyPr/>
        <a:lstStyle/>
        <a:p>
          <a:endParaRPr lang="sr-Latn-RS"/>
        </a:p>
      </dgm:t>
    </dgm:pt>
    <dgm:pt modelId="{B97B84D1-8351-43CB-80A9-422DD414F087}" type="sibTrans" cxnId="{72620C98-6809-4FCE-A444-075C36F6215D}">
      <dgm:prSet/>
      <dgm:spPr/>
      <dgm:t>
        <a:bodyPr/>
        <a:lstStyle/>
        <a:p>
          <a:endParaRPr lang="sr-Latn-RS"/>
        </a:p>
      </dgm:t>
    </dgm:pt>
    <dgm:pt modelId="{AA63660C-481E-4D20-98ED-5FFE42C4F00B}">
      <dgm:prSet phldrT="[Text]"/>
      <dgm:spPr/>
      <dgm:t>
        <a:bodyPr/>
        <a:lstStyle/>
        <a:p>
          <a:r>
            <a:rPr lang="sr-Cyrl-RS" dirty="0"/>
            <a:t>Основно </a:t>
          </a:r>
          <a:r>
            <a:rPr lang="sr-Cyrl-RS" dirty="0" smtClean="0"/>
            <a:t>образовање </a:t>
          </a:r>
          <a:r>
            <a:rPr lang="sr-Latn-RS" dirty="0" smtClean="0"/>
            <a:t>99</a:t>
          </a:r>
          <a:r>
            <a:rPr lang="sr-Cyrl-RS" dirty="0" smtClean="0"/>
            <a:t>.</a:t>
          </a:r>
          <a:r>
            <a:rPr lang="sr-Latn-RS" dirty="0" smtClean="0"/>
            <a:t>365</a:t>
          </a:r>
          <a:r>
            <a:rPr lang="sr-Cyrl-RS" dirty="0" smtClean="0"/>
            <a:t>.</a:t>
          </a:r>
          <a:r>
            <a:rPr lang="sr-Latn-RS" dirty="0" smtClean="0"/>
            <a:t>527</a:t>
          </a:r>
          <a:r>
            <a:rPr lang="sr-Cyrl-RS" dirty="0" smtClean="0"/>
            <a:t>,</a:t>
          </a:r>
          <a:r>
            <a:rPr lang="sr-Latn-RS" dirty="0" smtClean="0"/>
            <a:t>78</a:t>
          </a:r>
          <a:r>
            <a:rPr lang="sr-Cyrl-RS" dirty="0" smtClean="0"/>
            <a:t> </a:t>
          </a:r>
          <a:r>
            <a:rPr lang="sr-Cyrl-RS" dirty="0"/>
            <a:t>динара </a:t>
          </a:r>
          <a:endParaRPr lang="sr-Latn-RS" dirty="0"/>
        </a:p>
      </dgm:t>
    </dgm:pt>
    <dgm:pt modelId="{887FE4B2-8A30-4DA9-B74A-59070D415D80}" type="parTrans" cxnId="{8525A748-9769-4C3E-89A8-ABC6FB58AD08}">
      <dgm:prSet/>
      <dgm:spPr/>
      <dgm:t>
        <a:bodyPr/>
        <a:lstStyle/>
        <a:p>
          <a:endParaRPr lang="sr-Latn-RS"/>
        </a:p>
      </dgm:t>
    </dgm:pt>
    <dgm:pt modelId="{E60DC59E-C6D6-4945-9539-67C35043DB15}" type="sibTrans" cxnId="{8525A748-9769-4C3E-89A8-ABC6FB58AD08}">
      <dgm:prSet/>
      <dgm:spPr/>
      <dgm:t>
        <a:bodyPr/>
        <a:lstStyle/>
        <a:p>
          <a:endParaRPr lang="sr-Latn-RS"/>
        </a:p>
      </dgm:t>
    </dgm:pt>
    <dgm:pt modelId="{7BE28460-3EF8-4427-A008-FEBA283FDDDF}">
      <dgm:prSet phldrT="[Text]"/>
      <dgm:spPr/>
      <dgm:t>
        <a:bodyPr/>
        <a:lstStyle/>
        <a:p>
          <a:r>
            <a:rPr lang="sr-Cyrl-RS" dirty="0"/>
            <a:t>Средње </a:t>
          </a:r>
          <a:r>
            <a:rPr lang="sr-Cyrl-RS" dirty="0" smtClean="0"/>
            <a:t>образовање </a:t>
          </a:r>
          <a:r>
            <a:rPr lang="sr-Latn-RS" dirty="0" smtClean="0"/>
            <a:t>12</a:t>
          </a:r>
          <a:r>
            <a:rPr lang="sr-Cyrl-RS" dirty="0" smtClean="0"/>
            <a:t>.</a:t>
          </a:r>
          <a:r>
            <a:rPr lang="sr-Latn-RS" dirty="0" smtClean="0"/>
            <a:t>418</a:t>
          </a:r>
          <a:r>
            <a:rPr lang="sr-Cyrl-RS" dirty="0" smtClean="0"/>
            <a:t>.</a:t>
          </a:r>
          <a:r>
            <a:rPr lang="sr-Latn-RS" dirty="0" smtClean="0"/>
            <a:t>880</a:t>
          </a:r>
          <a:r>
            <a:rPr lang="sr-Cyrl-RS" dirty="0" smtClean="0"/>
            <a:t>,</a:t>
          </a:r>
          <a:r>
            <a:rPr lang="sr-Latn-RS" dirty="0" smtClean="0"/>
            <a:t>01</a:t>
          </a:r>
          <a:r>
            <a:rPr lang="sr-Cyrl-RS" dirty="0" smtClean="0"/>
            <a:t> динара</a:t>
          </a:r>
          <a:endParaRPr lang="sr-Latn-RS" dirty="0"/>
        </a:p>
      </dgm:t>
    </dgm:pt>
    <dgm:pt modelId="{1D08A27B-7DD3-4027-BAEF-29222B499EC9}" type="parTrans" cxnId="{ED4D17F0-7506-4E58-A892-CB3F70B45FD9}">
      <dgm:prSet/>
      <dgm:spPr/>
      <dgm:t>
        <a:bodyPr/>
        <a:lstStyle/>
        <a:p>
          <a:endParaRPr lang="sr-Latn-RS"/>
        </a:p>
      </dgm:t>
    </dgm:pt>
    <dgm:pt modelId="{91964FDC-70B0-4F25-BA95-E01F9B7BB859}" type="sibTrans" cxnId="{ED4D17F0-7506-4E58-A892-CB3F70B45FD9}">
      <dgm:prSet/>
      <dgm:spPr/>
      <dgm:t>
        <a:bodyPr/>
        <a:lstStyle/>
        <a:p>
          <a:endParaRPr lang="sr-Latn-RS"/>
        </a:p>
      </dgm:t>
    </dgm:pt>
    <dgm:pt modelId="{443DC345-68A1-4FC9-BEE8-5241307C7B9E}" type="pres">
      <dgm:prSet presAssocID="{82C5DE72-8CF2-40AB-8B49-8819A5099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14685-D10B-4B29-91AB-C6FC175B31EC}" type="pres">
      <dgm:prSet presAssocID="{545D899E-2DE4-459A-BF7D-C99EDBE05EFD}" presName="parentText" presStyleLbl="node1" presStyleIdx="0" presStyleCnt="15" custLinFactNeighborY="-69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41E69-B282-4DF0-A590-7D43844113EB}" type="pres">
      <dgm:prSet presAssocID="{5C3EB513-05CD-4A95-9BE1-B27258B08473}" presName="spacer" presStyleCnt="0"/>
      <dgm:spPr/>
      <dgm:t>
        <a:bodyPr/>
        <a:lstStyle/>
        <a:p>
          <a:endParaRPr lang="sr-Latn-RS"/>
        </a:p>
      </dgm:t>
    </dgm:pt>
    <dgm:pt modelId="{028A2227-DCFD-4275-A343-45E37F2FABF9}" type="pres">
      <dgm:prSet presAssocID="{71B63F15-AE19-43F2-893A-6E58085B5D83}" presName="parentText" presStyleLbl="node1" presStyleIdx="1" presStyleCnt="15" custLinFactNeighborX="1852" custLinFactNeighborY="-109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E682-B2EF-47E9-912C-7C3E3152A44F}" type="pres">
      <dgm:prSet presAssocID="{EA63E1AE-A791-46D9-8D0D-27AC6CDD92F8}" presName="spacer" presStyleCnt="0"/>
      <dgm:spPr/>
      <dgm:t>
        <a:bodyPr/>
        <a:lstStyle/>
        <a:p>
          <a:endParaRPr lang="sr-Latn-RS"/>
        </a:p>
      </dgm:t>
    </dgm:pt>
    <dgm:pt modelId="{35B138CB-8D65-4F13-9754-45444C5F6BEB}" type="pres">
      <dgm:prSet presAssocID="{5FEA3695-4CF2-48C9-AD8A-298CB9951B18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B6993-EC4D-46B0-8755-3E37CE06C162}" type="pres">
      <dgm:prSet presAssocID="{AC70088E-DBB4-44BC-98DA-B383B196B3DD}" presName="spacer" presStyleCnt="0"/>
      <dgm:spPr/>
      <dgm:t>
        <a:bodyPr/>
        <a:lstStyle/>
        <a:p>
          <a:endParaRPr lang="sr-Latn-RS"/>
        </a:p>
      </dgm:t>
    </dgm:pt>
    <dgm:pt modelId="{603A0AF7-542B-4464-B3D0-BA61688E8443}" type="pres">
      <dgm:prSet presAssocID="{A13F68E7-B48C-4E54-A881-0AEE1E71F24F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B9292-856C-42BB-8D8F-599B141BF9D4}" type="pres">
      <dgm:prSet presAssocID="{6165C657-E9FE-4126-AEB5-0E0758BA4C3B}" presName="spacer" presStyleCnt="0"/>
      <dgm:spPr/>
      <dgm:t>
        <a:bodyPr/>
        <a:lstStyle/>
        <a:p>
          <a:endParaRPr lang="sr-Latn-RS"/>
        </a:p>
      </dgm:t>
    </dgm:pt>
    <dgm:pt modelId="{994AF27C-55BC-4A26-A2AF-BCD6F3690596}" type="pres">
      <dgm:prSet presAssocID="{E5EB6CDD-6B9D-4576-A724-DF88CA2A47CF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9DB2A-55CE-4444-A491-13B5E6A98130}" type="pres">
      <dgm:prSet presAssocID="{AF9033F7-6585-40B5-9EFB-EB7E9529F03A}" presName="spacer" presStyleCnt="0"/>
      <dgm:spPr/>
      <dgm:t>
        <a:bodyPr/>
        <a:lstStyle/>
        <a:p>
          <a:endParaRPr lang="sr-Latn-RS"/>
        </a:p>
      </dgm:t>
    </dgm:pt>
    <dgm:pt modelId="{20A573E5-FD00-4136-9530-9F89C877D72D}" type="pres">
      <dgm:prSet presAssocID="{81EEA0B7-5308-4A8C-AC07-9C11DF8A8FB0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D1897-0C40-481A-B2E8-0F8BAE3D33FC}" type="pres">
      <dgm:prSet presAssocID="{0C64F29A-FBF7-4E38-9DB8-B87E5D4A36B4}" presName="spacer" presStyleCnt="0"/>
      <dgm:spPr/>
      <dgm:t>
        <a:bodyPr/>
        <a:lstStyle/>
        <a:p>
          <a:endParaRPr lang="sr-Latn-RS"/>
        </a:p>
      </dgm:t>
    </dgm:pt>
    <dgm:pt modelId="{C5B859C0-9F3E-4EDF-8AC0-C702E8745B2C}" type="pres">
      <dgm:prSet presAssocID="{28CDBB61-D44E-4884-B3AA-32BAC75D4D8D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664E-4807-4FBE-B0B3-5855B1A37252}" type="pres">
      <dgm:prSet presAssocID="{DE158C45-D1C0-41CE-B518-DF4B0D6D8473}" presName="spacer" presStyleCnt="0"/>
      <dgm:spPr/>
      <dgm:t>
        <a:bodyPr/>
        <a:lstStyle/>
        <a:p>
          <a:endParaRPr lang="sr-Latn-RS"/>
        </a:p>
      </dgm:t>
    </dgm:pt>
    <dgm:pt modelId="{FE3DA15E-BEF1-43BD-8252-507E10912F07}" type="pres">
      <dgm:prSet presAssocID="{2C284622-284F-4C02-9346-79F82CDAD8A3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C7BC-3CD8-4DFB-8195-50DEAD173D7F}" type="pres">
      <dgm:prSet presAssocID="{6E2C6F92-D5A3-42CC-9059-C2223F9BA4C3}" presName="spacer" presStyleCnt="0"/>
      <dgm:spPr/>
      <dgm:t>
        <a:bodyPr/>
        <a:lstStyle/>
        <a:p>
          <a:endParaRPr lang="sr-Latn-RS"/>
        </a:p>
      </dgm:t>
    </dgm:pt>
    <dgm:pt modelId="{E1B80988-47AF-4215-B9ED-688192CA8684}" type="pres">
      <dgm:prSet presAssocID="{863A0276-666E-43AE-AB5A-B670F054A8F6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E627F-F5B8-4930-A6E6-C4B3D7B7A5AA}" type="pres">
      <dgm:prSet presAssocID="{2CCEDFD7-76B6-49CB-9BD5-F99A97962038}" presName="spacer" presStyleCnt="0"/>
      <dgm:spPr/>
      <dgm:t>
        <a:bodyPr/>
        <a:lstStyle/>
        <a:p>
          <a:endParaRPr lang="sr-Latn-RS"/>
        </a:p>
      </dgm:t>
    </dgm:pt>
    <dgm:pt modelId="{21576BBF-913E-4FB0-B684-90CD79961D76}" type="pres">
      <dgm:prSet presAssocID="{4A5A53D2-187E-44D7-A580-D8862EFC643B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5EE68-AFAC-4193-85FB-E30A939E8D80}" type="pres">
      <dgm:prSet presAssocID="{B39AC807-7888-43EC-86E2-350C4142E441}" presName="spacer" presStyleCnt="0"/>
      <dgm:spPr/>
      <dgm:t>
        <a:bodyPr/>
        <a:lstStyle/>
        <a:p>
          <a:endParaRPr lang="sr-Latn-RS"/>
        </a:p>
      </dgm:t>
    </dgm:pt>
    <dgm:pt modelId="{E1E5E6E5-5A0C-4908-A926-2D69D5E831A8}" type="pres">
      <dgm:prSet presAssocID="{CF1BDD36-F96E-442F-8E94-60605E34B451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67715-35A5-4191-AF02-849E664CAAC1}" type="pres">
      <dgm:prSet presAssocID="{237C6A48-8BA6-4D9E-ABCA-F3B04DE754CF}" presName="spacer" presStyleCnt="0"/>
      <dgm:spPr/>
      <dgm:t>
        <a:bodyPr/>
        <a:lstStyle/>
        <a:p>
          <a:endParaRPr lang="sr-Latn-RS"/>
        </a:p>
      </dgm:t>
    </dgm:pt>
    <dgm:pt modelId="{2829BC5F-EA40-42D8-9AF1-E30F903ECE88}" type="pres">
      <dgm:prSet presAssocID="{FC8CA112-777F-4E6B-B496-91C28EA6A61F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D8F2C-A6D4-40DE-B5EB-8DA33DDCA927}" type="pres">
      <dgm:prSet presAssocID="{8D413136-2033-44B1-AC22-C0B8CA08506B}" presName="spacer" presStyleCnt="0"/>
      <dgm:spPr/>
      <dgm:t>
        <a:bodyPr/>
        <a:lstStyle/>
        <a:p>
          <a:endParaRPr lang="sr-Latn-RS"/>
        </a:p>
      </dgm:t>
    </dgm:pt>
    <dgm:pt modelId="{5260E10D-288E-400A-B7E5-4F9B05E546CD}" type="pres">
      <dgm:prSet presAssocID="{F632D0CA-476C-41D6-A9A7-A2E1B18D437E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CB976-CC51-477D-84DE-F5E6D56E028D}" type="pres">
      <dgm:prSet presAssocID="{B97B84D1-8351-43CB-80A9-422DD414F087}" presName="spacer" presStyleCnt="0"/>
      <dgm:spPr/>
      <dgm:t>
        <a:bodyPr/>
        <a:lstStyle/>
        <a:p>
          <a:endParaRPr lang="sr-Latn-RS"/>
        </a:p>
      </dgm:t>
    </dgm:pt>
    <dgm:pt modelId="{A7C74100-3CFB-4D4C-B899-E56D018584E5}" type="pres">
      <dgm:prSet presAssocID="{AA63660C-481E-4D20-98ED-5FFE42C4F00B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2FAD9-CE96-478A-9F11-7997EE7B0E8C}" type="pres">
      <dgm:prSet presAssocID="{E60DC59E-C6D6-4945-9539-67C35043DB15}" presName="spacer" presStyleCnt="0"/>
      <dgm:spPr/>
      <dgm:t>
        <a:bodyPr/>
        <a:lstStyle/>
        <a:p>
          <a:endParaRPr lang="sr-Latn-RS"/>
        </a:p>
      </dgm:t>
    </dgm:pt>
    <dgm:pt modelId="{FD0EF713-F35B-43F6-8D17-3A64617E2254}" type="pres">
      <dgm:prSet presAssocID="{7BE28460-3EF8-4427-A008-FEBA283FDDDF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2EA7C7-8EB1-4CFB-81AB-9EAE5ED2A586}" srcId="{82C5DE72-8CF2-40AB-8B49-8819A50992BB}" destId="{863A0276-666E-43AE-AB5A-B670F054A8F6}" srcOrd="8" destOrd="0" parTransId="{FE41A741-87B8-4CB5-BAF5-F06A372CEBF8}" sibTransId="{2CCEDFD7-76B6-49CB-9BD5-F99A97962038}"/>
    <dgm:cxn modelId="{9963048D-DDC4-414E-85FF-01F89F5FC1CB}" type="presOf" srcId="{A13F68E7-B48C-4E54-A881-0AEE1E71F24F}" destId="{603A0AF7-542B-4464-B3D0-BA61688E8443}" srcOrd="0" destOrd="0" presId="urn:microsoft.com/office/officeart/2005/8/layout/vList2"/>
    <dgm:cxn modelId="{B2033647-4A07-4DB5-9752-A5BEC1C4AAC1}" type="presOf" srcId="{2C284622-284F-4C02-9346-79F82CDAD8A3}" destId="{FE3DA15E-BEF1-43BD-8252-507E10912F07}" srcOrd="0" destOrd="0" presId="urn:microsoft.com/office/officeart/2005/8/layout/vList2"/>
    <dgm:cxn modelId="{00C15F16-5ED6-4150-9EAD-0FF35F23C725}" type="presOf" srcId="{E5EB6CDD-6B9D-4576-A724-DF88CA2A47CF}" destId="{994AF27C-55BC-4A26-A2AF-BCD6F3690596}" srcOrd="0" destOrd="0" presId="urn:microsoft.com/office/officeart/2005/8/layout/vList2"/>
    <dgm:cxn modelId="{B407950F-5453-48D9-9A52-1F2A148A88B3}" srcId="{82C5DE72-8CF2-40AB-8B49-8819A50992BB}" destId="{5FEA3695-4CF2-48C9-AD8A-298CB9951B18}" srcOrd="2" destOrd="0" parTransId="{2091B540-8325-4A62-A1A9-8889C33768C7}" sibTransId="{AC70088E-DBB4-44BC-98DA-B383B196B3DD}"/>
    <dgm:cxn modelId="{09FB52A0-A348-40E4-837F-B56A293DEF8B}" srcId="{82C5DE72-8CF2-40AB-8B49-8819A50992BB}" destId="{2C284622-284F-4C02-9346-79F82CDAD8A3}" srcOrd="7" destOrd="0" parTransId="{4E65F905-12BC-4A82-BAB3-BEEB1D493BCC}" sibTransId="{6E2C6F92-D5A3-42CC-9059-C2223F9BA4C3}"/>
    <dgm:cxn modelId="{4B944F5B-8DF0-4477-B669-CAA6AC051E9B}" srcId="{82C5DE72-8CF2-40AB-8B49-8819A50992BB}" destId="{CF1BDD36-F96E-442F-8E94-60605E34B451}" srcOrd="10" destOrd="0" parTransId="{F09990E6-9436-49D5-B321-E2D118C2606E}" sibTransId="{237C6A48-8BA6-4D9E-ABCA-F3B04DE754CF}"/>
    <dgm:cxn modelId="{73A32CAA-3495-4EAE-85F9-7DA9A9D0EC53}" type="presOf" srcId="{FC8CA112-777F-4E6B-B496-91C28EA6A61F}" destId="{2829BC5F-EA40-42D8-9AF1-E30F903ECE88}" srcOrd="0" destOrd="0" presId="urn:microsoft.com/office/officeart/2005/8/layout/vList2"/>
    <dgm:cxn modelId="{137D5147-93E2-4685-BB9C-054AADE99E8C}" srcId="{82C5DE72-8CF2-40AB-8B49-8819A50992BB}" destId="{545D899E-2DE4-459A-BF7D-C99EDBE05EFD}" srcOrd="0" destOrd="0" parTransId="{64C76799-0A05-44C3-83D6-7BAAE8239C54}" sibTransId="{5C3EB513-05CD-4A95-9BE1-B27258B08473}"/>
    <dgm:cxn modelId="{CD307DA9-84C2-4418-944E-33328E3FEE53}" type="presOf" srcId="{4A5A53D2-187E-44D7-A580-D8862EFC643B}" destId="{21576BBF-913E-4FB0-B684-90CD79961D76}" srcOrd="0" destOrd="0" presId="urn:microsoft.com/office/officeart/2005/8/layout/vList2"/>
    <dgm:cxn modelId="{C4012C8F-9A84-4432-BFCA-A4E456D5D14E}" type="presOf" srcId="{81EEA0B7-5308-4A8C-AC07-9C11DF8A8FB0}" destId="{20A573E5-FD00-4136-9530-9F89C877D72D}" srcOrd="0" destOrd="0" presId="urn:microsoft.com/office/officeart/2005/8/layout/vList2"/>
    <dgm:cxn modelId="{F4C512EA-AFA8-434E-AC7A-A8567FF4E5BF}" type="presOf" srcId="{863A0276-666E-43AE-AB5A-B670F054A8F6}" destId="{E1B80988-47AF-4215-B9ED-688192CA8684}" srcOrd="0" destOrd="0" presId="urn:microsoft.com/office/officeart/2005/8/layout/vList2"/>
    <dgm:cxn modelId="{D88CED90-1C37-432C-AB3D-69B78EE51579}" type="presOf" srcId="{F632D0CA-476C-41D6-A9A7-A2E1B18D437E}" destId="{5260E10D-288E-400A-B7E5-4F9B05E546CD}" srcOrd="0" destOrd="0" presId="urn:microsoft.com/office/officeart/2005/8/layout/vList2"/>
    <dgm:cxn modelId="{CB79536F-39FF-4D33-BEC6-B012BA729DA7}" srcId="{82C5DE72-8CF2-40AB-8B49-8819A50992BB}" destId="{E5EB6CDD-6B9D-4576-A724-DF88CA2A47CF}" srcOrd="4" destOrd="0" parTransId="{9DBACF1E-70D9-4902-B564-A2771737BA1B}" sibTransId="{AF9033F7-6585-40B5-9EFB-EB7E9529F03A}"/>
    <dgm:cxn modelId="{862629CD-6114-4145-9C89-B96C2CAC7436}" srcId="{82C5DE72-8CF2-40AB-8B49-8819A50992BB}" destId="{71B63F15-AE19-43F2-893A-6E58085B5D83}" srcOrd="1" destOrd="0" parTransId="{4131A312-5CE8-4F59-A1E8-4A83D7979C22}" sibTransId="{EA63E1AE-A791-46D9-8D0D-27AC6CDD92F8}"/>
    <dgm:cxn modelId="{915301CA-79CC-4266-8289-203F449516C4}" srcId="{82C5DE72-8CF2-40AB-8B49-8819A50992BB}" destId="{FC8CA112-777F-4E6B-B496-91C28EA6A61F}" srcOrd="11" destOrd="0" parTransId="{3782689E-73E3-430E-A5D1-82E89BB4D51D}" sibTransId="{8D413136-2033-44B1-AC22-C0B8CA08506B}"/>
    <dgm:cxn modelId="{ED4D17F0-7506-4E58-A892-CB3F70B45FD9}" srcId="{82C5DE72-8CF2-40AB-8B49-8819A50992BB}" destId="{7BE28460-3EF8-4427-A008-FEBA283FDDDF}" srcOrd="14" destOrd="0" parTransId="{1D08A27B-7DD3-4027-BAEF-29222B499EC9}" sibTransId="{91964FDC-70B0-4F25-BA95-E01F9B7BB859}"/>
    <dgm:cxn modelId="{72620C98-6809-4FCE-A444-075C36F6215D}" srcId="{82C5DE72-8CF2-40AB-8B49-8819A50992BB}" destId="{F632D0CA-476C-41D6-A9A7-A2E1B18D437E}" srcOrd="12" destOrd="0" parTransId="{20418230-7026-4B44-AB7D-B78C25AC0E8B}" sibTransId="{B97B84D1-8351-43CB-80A9-422DD414F087}"/>
    <dgm:cxn modelId="{E008E4DA-3A25-49BA-8E50-D38316AE7625}" srcId="{82C5DE72-8CF2-40AB-8B49-8819A50992BB}" destId="{4A5A53D2-187E-44D7-A580-D8862EFC643B}" srcOrd="9" destOrd="0" parTransId="{E157B97E-7BC3-47DA-8BE0-C9A60FC78A17}" sibTransId="{B39AC807-7888-43EC-86E2-350C4142E441}"/>
    <dgm:cxn modelId="{0F1AF6F9-376E-4412-B16E-53A45A8FD743}" type="presOf" srcId="{71B63F15-AE19-43F2-893A-6E58085B5D83}" destId="{028A2227-DCFD-4275-A343-45E37F2FABF9}" srcOrd="0" destOrd="0" presId="urn:microsoft.com/office/officeart/2005/8/layout/vList2"/>
    <dgm:cxn modelId="{9C89DD4A-4F1A-474E-9D42-BCFE4BA8BA8C}" srcId="{82C5DE72-8CF2-40AB-8B49-8819A50992BB}" destId="{81EEA0B7-5308-4A8C-AC07-9C11DF8A8FB0}" srcOrd="5" destOrd="0" parTransId="{79490811-8EF4-4982-A01E-4D38C6AD4608}" sibTransId="{0C64F29A-FBF7-4E38-9DB8-B87E5D4A36B4}"/>
    <dgm:cxn modelId="{8525A748-9769-4C3E-89A8-ABC6FB58AD08}" srcId="{82C5DE72-8CF2-40AB-8B49-8819A50992BB}" destId="{AA63660C-481E-4D20-98ED-5FFE42C4F00B}" srcOrd="13" destOrd="0" parTransId="{887FE4B2-8A30-4DA9-B74A-59070D415D80}" sibTransId="{E60DC59E-C6D6-4945-9539-67C35043DB15}"/>
    <dgm:cxn modelId="{7F5D6945-2208-4ACE-9A54-87D738D1008D}" type="presOf" srcId="{CF1BDD36-F96E-442F-8E94-60605E34B451}" destId="{E1E5E6E5-5A0C-4908-A926-2D69D5E831A8}" srcOrd="0" destOrd="0" presId="urn:microsoft.com/office/officeart/2005/8/layout/vList2"/>
    <dgm:cxn modelId="{9C448A1A-43F0-4F0C-B22F-405AE8C9496B}" type="presOf" srcId="{7BE28460-3EF8-4427-A008-FEBA283FDDDF}" destId="{FD0EF713-F35B-43F6-8D17-3A64617E2254}" srcOrd="0" destOrd="0" presId="urn:microsoft.com/office/officeart/2005/8/layout/vList2"/>
    <dgm:cxn modelId="{BA9D942D-3D0C-4559-8C41-8570E4EBA1DD}" type="presOf" srcId="{AA63660C-481E-4D20-98ED-5FFE42C4F00B}" destId="{A7C74100-3CFB-4D4C-B899-E56D018584E5}" srcOrd="0" destOrd="0" presId="urn:microsoft.com/office/officeart/2005/8/layout/vList2"/>
    <dgm:cxn modelId="{83BACCA1-C81A-42AB-A915-803672C272A3}" type="presOf" srcId="{545D899E-2DE4-459A-BF7D-C99EDBE05EFD}" destId="{70E14685-D10B-4B29-91AB-C6FC175B31EC}" srcOrd="0" destOrd="0" presId="urn:microsoft.com/office/officeart/2005/8/layout/vList2"/>
    <dgm:cxn modelId="{544D5839-38A4-43F4-BCB8-286585773D2C}" type="presOf" srcId="{5FEA3695-4CF2-48C9-AD8A-298CB9951B18}" destId="{35B138CB-8D65-4F13-9754-45444C5F6BEB}" srcOrd="0" destOrd="0" presId="urn:microsoft.com/office/officeart/2005/8/layout/vList2"/>
    <dgm:cxn modelId="{B811775D-0A06-4B9F-953D-F6DB67B5CE1C}" type="presOf" srcId="{28CDBB61-D44E-4884-B3AA-32BAC75D4D8D}" destId="{C5B859C0-9F3E-4EDF-8AC0-C702E8745B2C}" srcOrd="0" destOrd="0" presId="urn:microsoft.com/office/officeart/2005/8/layout/vList2"/>
    <dgm:cxn modelId="{4F42F7E5-178F-488C-8693-35EB0C489120}" srcId="{82C5DE72-8CF2-40AB-8B49-8819A50992BB}" destId="{28CDBB61-D44E-4884-B3AA-32BAC75D4D8D}" srcOrd="6" destOrd="0" parTransId="{8B0D31B5-AFBB-498C-A65F-20270FC5F867}" sibTransId="{DE158C45-D1C0-41CE-B518-DF4B0D6D8473}"/>
    <dgm:cxn modelId="{B4D577E5-3D80-4C9B-B94D-86059E2A8AF7}" srcId="{82C5DE72-8CF2-40AB-8B49-8819A50992BB}" destId="{A13F68E7-B48C-4E54-A881-0AEE1E71F24F}" srcOrd="3" destOrd="0" parTransId="{3642BB7A-4FEE-4DBA-8D9E-614CF1B325E6}" sibTransId="{6165C657-E9FE-4126-AEB5-0E0758BA4C3B}"/>
    <dgm:cxn modelId="{3E75BCA6-F104-4208-8BE4-DE2A5F868591}" type="presOf" srcId="{82C5DE72-8CF2-40AB-8B49-8819A50992BB}" destId="{443DC345-68A1-4FC9-BEE8-5241307C7B9E}" srcOrd="0" destOrd="0" presId="urn:microsoft.com/office/officeart/2005/8/layout/vList2"/>
    <dgm:cxn modelId="{CA8B8247-005C-442A-B0D0-AE7EDB5EF46E}" type="presParOf" srcId="{443DC345-68A1-4FC9-BEE8-5241307C7B9E}" destId="{70E14685-D10B-4B29-91AB-C6FC175B31EC}" srcOrd="0" destOrd="0" presId="urn:microsoft.com/office/officeart/2005/8/layout/vList2"/>
    <dgm:cxn modelId="{E82BECED-7700-45F2-B9BE-97382DFEE863}" type="presParOf" srcId="{443DC345-68A1-4FC9-BEE8-5241307C7B9E}" destId="{E6C41E69-B282-4DF0-A590-7D43844113EB}" srcOrd="1" destOrd="0" presId="urn:microsoft.com/office/officeart/2005/8/layout/vList2"/>
    <dgm:cxn modelId="{5AC4F907-198B-45D9-9A3B-16631FE44571}" type="presParOf" srcId="{443DC345-68A1-4FC9-BEE8-5241307C7B9E}" destId="{028A2227-DCFD-4275-A343-45E37F2FABF9}" srcOrd="2" destOrd="0" presId="urn:microsoft.com/office/officeart/2005/8/layout/vList2"/>
    <dgm:cxn modelId="{0B41D2CE-D081-418E-9E51-F25DF76B7C7F}" type="presParOf" srcId="{443DC345-68A1-4FC9-BEE8-5241307C7B9E}" destId="{C587E682-B2EF-47E9-912C-7C3E3152A44F}" srcOrd="3" destOrd="0" presId="urn:microsoft.com/office/officeart/2005/8/layout/vList2"/>
    <dgm:cxn modelId="{7DAC0CBE-68AA-41FB-BC1C-028C5D792DAE}" type="presParOf" srcId="{443DC345-68A1-4FC9-BEE8-5241307C7B9E}" destId="{35B138CB-8D65-4F13-9754-45444C5F6BEB}" srcOrd="4" destOrd="0" presId="urn:microsoft.com/office/officeart/2005/8/layout/vList2"/>
    <dgm:cxn modelId="{A962AA93-06CF-46F2-AFE5-0BE664FB621B}" type="presParOf" srcId="{443DC345-68A1-4FC9-BEE8-5241307C7B9E}" destId="{057B6993-EC4D-46B0-8755-3E37CE06C162}" srcOrd="5" destOrd="0" presId="urn:microsoft.com/office/officeart/2005/8/layout/vList2"/>
    <dgm:cxn modelId="{CBCE2F9F-CAC2-4335-99B4-CCD8B6B29DC1}" type="presParOf" srcId="{443DC345-68A1-4FC9-BEE8-5241307C7B9E}" destId="{603A0AF7-542B-4464-B3D0-BA61688E8443}" srcOrd="6" destOrd="0" presId="urn:microsoft.com/office/officeart/2005/8/layout/vList2"/>
    <dgm:cxn modelId="{D9F3528E-AA02-4AD5-9FC9-AAE627C8BC88}" type="presParOf" srcId="{443DC345-68A1-4FC9-BEE8-5241307C7B9E}" destId="{874B9292-856C-42BB-8D8F-599B141BF9D4}" srcOrd="7" destOrd="0" presId="urn:microsoft.com/office/officeart/2005/8/layout/vList2"/>
    <dgm:cxn modelId="{AD6E8AC7-0BF4-41CD-9AE3-8A00DD8F8D30}" type="presParOf" srcId="{443DC345-68A1-4FC9-BEE8-5241307C7B9E}" destId="{994AF27C-55BC-4A26-A2AF-BCD6F3690596}" srcOrd="8" destOrd="0" presId="urn:microsoft.com/office/officeart/2005/8/layout/vList2"/>
    <dgm:cxn modelId="{79C37E12-7609-40B9-8820-23850C2B3432}" type="presParOf" srcId="{443DC345-68A1-4FC9-BEE8-5241307C7B9E}" destId="{E7C9DB2A-55CE-4444-A491-13B5E6A98130}" srcOrd="9" destOrd="0" presId="urn:microsoft.com/office/officeart/2005/8/layout/vList2"/>
    <dgm:cxn modelId="{49AFD5E1-C1EB-499F-B603-CB47D00476C4}" type="presParOf" srcId="{443DC345-68A1-4FC9-BEE8-5241307C7B9E}" destId="{20A573E5-FD00-4136-9530-9F89C877D72D}" srcOrd="10" destOrd="0" presId="urn:microsoft.com/office/officeart/2005/8/layout/vList2"/>
    <dgm:cxn modelId="{F15EBDAB-1DBA-4816-87A7-A7826EF4E181}" type="presParOf" srcId="{443DC345-68A1-4FC9-BEE8-5241307C7B9E}" destId="{987D1897-0C40-481A-B2E8-0F8BAE3D33FC}" srcOrd="11" destOrd="0" presId="urn:microsoft.com/office/officeart/2005/8/layout/vList2"/>
    <dgm:cxn modelId="{AD534DB4-12A9-44BA-A54C-61302E9C77FC}" type="presParOf" srcId="{443DC345-68A1-4FC9-BEE8-5241307C7B9E}" destId="{C5B859C0-9F3E-4EDF-8AC0-C702E8745B2C}" srcOrd="12" destOrd="0" presId="urn:microsoft.com/office/officeart/2005/8/layout/vList2"/>
    <dgm:cxn modelId="{C1931E0F-084C-42FF-8A30-3C52DF5CC35A}" type="presParOf" srcId="{443DC345-68A1-4FC9-BEE8-5241307C7B9E}" destId="{B687664E-4807-4FBE-B0B3-5855B1A37252}" srcOrd="13" destOrd="0" presId="urn:microsoft.com/office/officeart/2005/8/layout/vList2"/>
    <dgm:cxn modelId="{2AF3144A-4E20-4019-976E-EECDE464A00B}" type="presParOf" srcId="{443DC345-68A1-4FC9-BEE8-5241307C7B9E}" destId="{FE3DA15E-BEF1-43BD-8252-507E10912F07}" srcOrd="14" destOrd="0" presId="urn:microsoft.com/office/officeart/2005/8/layout/vList2"/>
    <dgm:cxn modelId="{6BCE5B29-1890-426D-BB11-6FD437D0D795}" type="presParOf" srcId="{443DC345-68A1-4FC9-BEE8-5241307C7B9E}" destId="{E27FC7BC-3CD8-4DFB-8195-50DEAD173D7F}" srcOrd="15" destOrd="0" presId="urn:microsoft.com/office/officeart/2005/8/layout/vList2"/>
    <dgm:cxn modelId="{01B5DC8C-CBC8-4D47-87F3-A12C01297BF8}" type="presParOf" srcId="{443DC345-68A1-4FC9-BEE8-5241307C7B9E}" destId="{E1B80988-47AF-4215-B9ED-688192CA8684}" srcOrd="16" destOrd="0" presId="urn:microsoft.com/office/officeart/2005/8/layout/vList2"/>
    <dgm:cxn modelId="{CDA75C3B-577C-44B7-8351-3D4FF0474408}" type="presParOf" srcId="{443DC345-68A1-4FC9-BEE8-5241307C7B9E}" destId="{9A4E627F-F5B8-4930-A6E6-C4B3D7B7A5AA}" srcOrd="17" destOrd="0" presId="urn:microsoft.com/office/officeart/2005/8/layout/vList2"/>
    <dgm:cxn modelId="{965A0FA0-3D7F-446C-A349-FB5A405B96E8}" type="presParOf" srcId="{443DC345-68A1-4FC9-BEE8-5241307C7B9E}" destId="{21576BBF-913E-4FB0-B684-90CD79961D76}" srcOrd="18" destOrd="0" presId="urn:microsoft.com/office/officeart/2005/8/layout/vList2"/>
    <dgm:cxn modelId="{712E93E5-67BF-4D98-9B0B-9E2812D297E7}" type="presParOf" srcId="{443DC345-68A1-4FC9-BEE8-5241307C7B9E}" destId="{E885EE68-AFAC-4193-85FB-E30A939E8D80}" srcOrd="19" destOrd="0" presId="urn:microsoft.com/office/officeart/2005/8/layout/vList2"/>
    <dgm:cxn modelId="{CDEAA514-6E2D-4E44-A81B-ABBA69AC08BE}" type="presParOf" srcId="{443DC345-68A1-4FC9-BEE8-5241307C7B9E}" destId="{E1E5E6E5-5A0C-4908-A926-2D69D5E831A8}" srcOrd="20" destOrd="0" presId="urn:microsoft.com/office/officeart/2005/8/layout/vList2"/>
    <dgm:cxn modelId="{A66CFB0D-4057-4EFD-99E8-574C7C6795ED}" type="presParOf" srcId="{443DC345-68A1-4FC9-BEE8-5241307C7B9E}" destId="{12A67715-35A5-4191-AF02-849E664CAAC1}" srcOrd="21" destOrd="0" presId="urn:microsoft.com/office/officeart/2005/8/layout/vList2"/>
    <dgm:cxn modelId="{413CD8C6-090A-48A8-8DB5-6D96AB26F825}" type="presParOf" srcId="{443DC345-68A1-4FC9-BEE8-5241307C7B9E}" destId="{2829BC5F-EA40-42D8-9AF1-E30F903ECE88}" srcOrd="22" destOrd="0" presId="urn:microsoft.com/office/officeart/2005/8/layout/vList2"/>
    <dgm:cxn modelId="{567C1EE4-2412-4026-B4F2-4D602FBA4A45}" type="presParOf" srcId="{443DC345-68A1-4FC9-BEE8-5241307C7B9E}" destId="{573D8F2C-A6D4-40DE-B5EB-8DA33DDCA927}" srcOrd="23" destOrd="0" presId="urn:microsoft.com/office/officeart/2005/8/layout/vList2"/>
    <dgm:cxn modelId="{40B0E906-5CC6-49D9-910F-C47243EB8452}" type="presParOf" srcId="{443DC345-68A1-4FC9-BEE8-5241307C7B9E}" destId="{5260E10D-288E-400A-B7E5-4F9B05E546CD}" srcOrd="24" destOrd="0" presId="urn:microsoft.com/office/officeart/2005/8/layout/vList2"/>
    <dgm:cxn modelId="{801558E6-EB42-4DB3-8706-768B1F5A91D4}" type="presParOf" srcId="{443DC345-68A1-4FC9-BEE8-5241307C7B9E}" destId="{F22CB976-CC51-477D-84DE-F5E6D56E028D}" srcOrd="25" destOrd="0" presId="urn:microsoft.com/office/officeart/2005/8/layout/vList2"/>
    <dgm:cxn modelId="{8E205705-6DEB-4EAD-B7A6-28EEED07553E}" type="presParOf" srcId="{443DC345-68A1-4FC9-BEE8-5241307C7B9E}" destId="{A7C74100-3CFB-4D4C-B899-E56D018584E5}" srcOrd="26" destOrd="0" presId="urn:microsoft.com/office/officeart/2005/8/layout/vList2"/>
    <dgm:cxn modelId="{89ACA58C-6D8A-4B26-9790-DB04D6CA84DB}" type="presParOf" srcId="{443DC345-68A1-4FC9-BEE8-5241307C7B9E}" destId="{89C2FAD9-CE96-478A-9F11-7997EE7B0E8C}" srcOrd="27" destOrd="0" presId="urn:microsoft.com/office/officeart/2005/8/layout/vList2"/>
    <dgm:cxn modelId="{05180FA1-D3F1-43CC-9709-5C89548528F6}" type="presParOf" srcId="{443DC345-68A1-4FC9-BEE8-5241307C7B9E}" destId="{FD0EF713-F35B-43F6-8D17-3A64617E2254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>
        <a:xfrm>
          <a:off x="2928081" y="1099281"/>
          <a:ext cx="2738561" cy="27385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/>
            <a:t>Укупно остварени буџетски приходи и примања </a:t>
          </a:r>
          <a:r>
            <a:rPr lang="sr-Cyrl-RS" sz="1900" kern="1200" dirty="0" smtClean="0"/>
            <a:t>997.212.648,00 динара</a:t>
          </a:r>
          <a:endParaRPr lang="sr-Latn-RS" sz="1900" kern="1200" dirty="0"/>
        </a:p>
      </dsp:txBody>
      <dsp:txXfrm>
        <a:off x="3329134" y="1500334"/>
        <a:ext cx="1936455" cy="1936455"/>
      </dsp:txXfrm>
    </dsp:sp>
    <dsp:sp modelId="{1E48DC28-EBDC-4BE0-9094-D51E4D1A8576}">
      <dsp:nvSpPr>
        <dsp:cNvPr id="0" name=""/>
        <dsp:cNvSpPr/>
      </dsp:nvSpPr>
      <dsp:spPr>
        <a:xfrm>
          <a:off x="3612722" y="488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пореза </a:t>
          </a:r>
          <a:r>
            <a:rPr lang="sr-Latn-RS" sz="1000" kern="1200" dirty="0" smtClean="0"/>
            <a:t>413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663</a:t>
          </a:r>
          <a:r>
            <a:rPr lang="sr-Cyrl-RS" sz="1000" kern="1200" dirty="0" smtClean="0"/>
            <a:t>.000,00 </a:t>
          </a:r>
          <a:r>
            <a:rPr lang="sr-Cyrl-RS" sz="1000" kern="1200" dirty="0"/>
            <a:t>динара</a:t>
          </a:r>
          <a:endParaRPr lang="sr-Latn-RS" sz="1000" kern="1200" dirty="0"/>
        </a:p>
      </dsp:txBody>
      <dsp:txXfrm>
        <a:off x="3813248" y="201014"/>
        <a:ext cx="968228" cy="968228"/>
      </dsp:txXfrm>
    </dsp:sp>
    <dsp:sp modelId="{EB89CB60-213E-431F-B611-84321B4647B1}">
      <dsp:nvSpPr>
        <dsp:cNvPr id="0" name=""/>
        <dsp:cNvSpPr/>
      </dsp:nvSpPr>
      <dsp:spPr>
        <a:xfrm>
          <a:off x="5157220" y="892205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Дотације и трансфери </a:t>
          </a:r>
          <a:r>
            <a:rPr lang="sr-Cyrl-RS" sz="1000" kern="1200" dirty="0" smtClean="0"/>
            <a:t> </a:t>
          </a:r>
          <a:r>
            <a:rPr lang="sr-Latn-RS" sz="1000" kern="1200" dirty="0" smtClean="0"/>
            <a:t>503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083</a:t>
          </a:r>
          <a:r>
            <a:rPr lang="sr-Cyrl-RS" sz="1000" kern="1200" dirty="0" smtClean="0"/>
            <a:t>.000,00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5357746" y="1092731"/>
        <a:ext cx="968228" cy="968228"/>
      </dsp:txXfrm>
    </dsp:sp>
    <dsp:sp modelId="{5E756D5E-9AFF-4693-AE03-CDC062CA5968}">
      <dsp:nvSpPr>
        <dsp:cNvPr id="0" name=""/>
        <dsp:cNvSpPr/>
      </dsp:nvSpPr>
      <dsp:spPr>
        <a:xfrm>
          <a:off x="5157220" y="2675638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Други приходи </a:t>
          </a:r>
          <a:r>
            <a:rPr lang="sr-Latn-RS" sz="1000" kern="1200" dirty="0" smtClean="0"/>
            <a:t>52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045</a:t>
          </a:r>
          <a:r>
            <a:rPr lang="sr-Cyrl-RS" sz="1000" kern="1200" dirty="0" smtClean="0"/>
            <a:t>.000,00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5357746" y="2876164"/>
        <a:ext cx="968228" cy="968228"/>
      </dsp:txXfrm>
    </dsp:sp>
    <dsp:sp modelId="{6E2D8596-3A8B-4B87-841E-D772DEAFF40C}">
      <dsp:nvSpPr>
        <dsp:cNvPr id="0" name=""/>
        <dsp:cNvSpPr/>
      </dsp:nvSpPr>
      <dsp:spPr>
        <a:xfrm>
          <a:off x="3612722" y="3567355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Примања од продаје нефинансијеске имовине </a:t>
          </a:r>
          <a:r>
            <a:rPr lang="sr-Latn-RS" sz="1000" kern="1200" dirty="0" smtClean="0"/>
            <a:t>2</a:t>
          </a:r>
          <a:r>
            <a:rPr lang="sr-Cyrl-RS" sz="1000" kern="1200" dirty="0" smtClean="0"/>
            <a:t>.</a:t>
          </a:r>
          <a:r>
            <a:rPr lang="sr-Latn-RS" sz="1000" kern="1200" dirty="0" smtClean="0"/>
            <a:t>824</a:t>
          </a:r>
          <a:r>
            <a:rPr lang="sr-Cyrl-RS" sz="1000" kern="1200" dirty="0" smtClean="0"/>
            <a:t>.000,00 </a:t>
          </a:r>
          <a:r>
            <a:rPr lang="sr-Cyrl-RS" sz="1000" kern="1200" dirty="0" smtClean="0"/>
            <a:t>динара</a:t>
          </a:r>
          <a:endParaRPr lang="sr-Latn-RS" sz="1000" kern="1200" dirty="0"/>
        </a:p>
      </dsp:txBody>
      <dsp:txXfrm>
        <a:off x="3813248" y="3767881"/>
        <a:ext cx="968228" cy="968228"/>
      </dsp:txXfrm>
    </dsp:sp>
    <dsp:sp modelId="{D87C8F6A-22E8-4CA1-A551-C282CE3CC8A2}">
      <dsp:nvSpPr>
        <dsp:cNvPr id="0" name=""/>
        <dsp:cNvSpPr/>
      </dsp:nvSpPr>
      <dsp:spPr>
        <a:xfrm>
          <a:off x="2037162" y="2702702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smtClean="0"/>
            <a:t>Примања од продаје финансијске имовине 0 динара</a:t>
          </a:r>
          <a:endParaRPr lang="sr-Latn-RS" sz="1000" kern="1200" dirty="0"/>
        </a:p>
      </dsp:txBody>
      <dsp:txXfrm>
        <a:off x="2237688" y="2903228"/>
        <a:ext cx="968228" cy="968228"/>
      </dsp:txXfrm>
    </dsp:sp>
    <dsp:sp modelId="{4EA1A295-1EDC-4064-B557-66F8000DB0EC}">
      <dsp:nvSpPr>
        <dsp:cNvPr id="0" name=""/>
        <dsp:cNvSpPr/>
      </dsp:nvSpPr>
      <dsp:spPr>
        <a:xfrm>
          <a:off x="2068223" y="892205"/>
          <a:ext cx="1369280" cy="1369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Пренета неутрошена средства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25.597.648,00</a:t>
          </a:r>
          <a:endParaRPr lang="sr-Latn-RS" sz="1000" kern="1200" dirty="0"/>
        </a:p>
      </dsp:txBody>
      <dsp:txXfrm>
        <a:off x="2268749" y="1092731"/>
        <a:ext cx="968228" cy="968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3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399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0694-D224-4AFD-83D0-A9B26CD4AE63}">
      <dsp:nvSpPr>
        <dsp:cNvPr id="0" name=""/>
        <dsp:cNvSpPr/>
      </dsp:nvSpPr>
      <dsp:spPr>
        <a:xfrm>
          <a:off x="2913617" y="1139206"/>
          <a:ext cx="2767489" cy="2767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Укупно извршени расходи и издаци износе </a:t>
          </a:r>
          <a:r>
            <a:rPr lang="sr-Latn-RS" sz="2200" kern="1200" dirty="0" smtClean="0"/>
            <a:t>908</a:t>
          </a:r>
          <a:r>
            <a:rPr lang="en-US" sz="2200" kern="1200" dirty="0" smtClean="0"/>
            <a:t>.</a:t>
          </a:r>
          <a:r>
            <a:rPr lang="sr-Latn-RS" sz="2200" kern="1200" dirty="0" smtClean="0"/>
            <a:t>671</a:t>
          </a:r>
          <a:r>
            <a:rPr lang="en-US" sz="2200" kern="1200" dirty="0" smtClean="0"/>
            <a:t>.</a:t>
          </a:r>
          <a:r>
            <a:rPr lang="sr-Latn-RS" sz="2200" kern="1200" dirty="0" smtClean="0"/>
            <a:t>000</a:t>
          </a:r>
          <a:r>
            <a:rPr lang="sr-Cyrl-RS" sz="2200" kern="1200" dirty="0" smtClean="0"/>
            <a:t> </a:t>
          </a:r>
          <a:r>
            <a:rPr lang="sr-Cyrl-RS" sz="2200" kern="1200" dirty="0"/>
            <a:t>динара</a:t>
          </a:r>
          <a:endParaRPr lang="sr-Latn-RS" sz="2200" kern="1200" dirty="0"/>
        </a:p>
      </dsp:txBody>
      <dsp:txXfrm>
        <a:off x="3318906" y="1544495"/>
        <a:ext cx="1956911" cy="1956911"/>
      </dsp:txXfrm>
    </dsp:sp>
    <dsp:sp modelId="{581D9C24-D691-4644-99EB-4A6B1D74C269}">
      <dsp:nvSpPr>
        <dsp:cNvPr id="0" name=""/>
        <dsp:cNvSpPr/>
      </dsp:nvSpPr>
      <dsp:spPr>
        <a:xfrm>
          <a:off x="3605490" y="27364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Расходи за запослене </a:t>
          </a:r>
          <a:r>
            <a:rPr lang="sr-Latn-RS" sz="1100" kern="1200" dirty="0" smtClean="0"/>
            <a:t>254</a:t>
          </a:r>
          <a:r>
            <a:rPr lang="en-US" sz="1100" kern="1200" dirty="0" smtClean="0"/>
            <a:t>.</a:t>
          </a:r>
          <a:r>
            <a:rPr lang="sr-Latn-RS" sz="1100" kern="1200" dirty="0" smtClean="0"/>
            <a:t>656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3808135" y="230009"/>
        <a:ext cx="978454" cy="978454"/>
      </dsp:txXfrm>
    </dsp:sp>
    <dsp:sp modelId="{00760FBC-BB29-4E8F-A3FA-0B8C20635B76}">
      <dsp:nvSpPr>
        <dsp:cNvPr id="0" name=""/>
        <dsp:cNvSpPr/>
      </dsp:nvSpPr>
      <dsp:spPr>
        <a:xfrm>
          <a:off x="4764895" y="449353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Коришћење роба и услуга </a:t>
          </a:r>
          <a:r>
            <a:rPr lang="sr-Latn-RS" sz="1100" kern="1200" dirty="0" smtClean="0"/>
            <a:t>235</a:t>
          </a:r>
          <a:r>
            <a:rPr lang="en-US" sz="1100" kern="1200" dirty="0" smtClean="0"/>
            <a:t>.</a:t>
          </a:r>
          <a:r>
            <a:rPr lang="sr-Latn-RS" sz="1100" kern="1200" dirty="0" smtClean="0"/>
            <a:t>376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4967540" y="651998"/>
        <a:ext cx="978454" cy="978454"/>
      </dsp:txXfrm>
    </dsp:sp>
    <dsp:sp modelId="{6E484F8A-3CF3-4AFF-9FB8-1AE41894B273}">
      <dsp:nvSpPr>
        <dsp:cNvPr id="0" name=""/>
        <dsp:cNvSpPr/>
      </dsp:nvSpPr>
      <dsp:spPr>
        <a:xfrm>
          <a:off x="5381801" y="1517866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Отплата камата </a:t>
          </a:r>
          <a:r>
            <a:rPr lang="sr-Latn-RS" sz="1100" kern="1200" dirty="0" smtClean="0"/>
            <a:t>1</a:t>
          </a:r>
          <a:r>
            <a:rPr lang="en-US" sz="1100" kern="1200" dirty="0" smtClean="0"/>
            <a:t>.</a:t>
          </a:r>
          <a:r>
            <a:rPr lang="sr-Latn-RS" sz="1100" kern="1200" dirty="0" smtClean="0"/>
            <a:t>440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 </a:t>
          </a:r>
          <a:endParaRPr lang="sr-Latn-RS" sz="1100" kern="1200" dirty="0"/>
        </a:p>
      </dsp:txBody>
      <dsp:txXfrm>
        <a:off x="5584446" y="1720511"/>
        <a:ext cx="978454" cy="978454"/>
      </dsp:txXfrm>
    </dsp:sp>
    <dsp:sp modelId="{34B43685-141A-4461-AE6A-301BAC908C60}">
      <dsp:nvSpPr>
        <dsp:cNvPr id="0" name=""/>
        <dsp:cNvSpPr/>
      </dsp:nvSpPr>
      <dsp:spPr>
        <a:xfrm>
          <a:off x="5167552" y="273293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smtClean="0"/>
            <a:t>Субвенције </a:t>
          </a:r>
          <a:r>
            <a:rPr lang="sr-Latn-RS" sz="1100" kern="1200" smtClean="0"/>
            <a:t>17</a:t>
          </a:r>
          <a:r>
            <a:rPr lang="en-US" sz="1100" kern="1200" smtClean="0"/>
            <a:t>.</a:t>
          </a:r>
          <a:r>
            <a:rPr lang="sr-Latn-RS" sz="1100" kern="1200" smtClean="0"/>
            <a:t>033</a:t>
          </a:r>
          <a:r>
            <a:rPr lang="en-US" sz="1100" kern="1200" smtClean="0"/>
            <a:t>.000</a:t>
          </a:r>
          <a:r>
            <a:rPr lang="sr-Cyrl-RS" sz="1100" kern="1200" smtClean="0"/>
            <a:t> динара</a:t>
          </a:r>
          <a:endParaRPr lang="sr-Latn-RS" sz="1100" kern="1200" dirty="0"/>
        </a:p>
      </dsp:txBody>
      <dsp:txXfrm>
        <a:off x="5370197" y="2935580"/>
        <a:ext cx="978454" cy="978454"/>
      </dsp:txXfrm>
    </dsp:sp>
    <dsp:sp modelId="{EEF973BF-B90E-4D0F-AC07-BB28F004C6A7}">
      <dsp:nvSpPr>
        <dsp:cNvPr id="0" name=""/>
        <dsp:cNvSpPr/>
      </dsp:nvSpPr>
      <dsp:spPr>
        <a:xfrm>
          <a:off x="4222396" y="352601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Донације, дотације и трансфери </a:t>
          </a:r>
          <a:r>
            <a:rPr lang="sr-Latn-RS" sz="1100" kern="1200" dirty="0" smtClean="0"/>
            <a:t>144</a:t>
          </a:r>
          <a:r>
            <a:rPr lang="en-US" sz="1100" kern="1200" dirty="0" smtClean="0"/>
            <a:t>.</a:t>
          </a:r>
          <a:r>
            <a:rPr lang="sr-Latn-RS" sz="1100" kern="1200" dirty="0" smtClean="0"/>
            <a:t>865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4425041" y="3728660"/>
        <a:ext cx="978454" cy="978454"/>
      </dsp:txXfrm>
    </dsp:sp>
    <dsp:sp modelId="{281404DC-9187-40D0-97FF-0D818AB2F366}">
      <dsp:nvSpPr>
        <dsp:cNvPr id="0" name=""/>
        <dsp:cNvSpPr/>
      </dsp:nvSpPr>
      <dsp:spPr>
        <a:xfrm>
          <a:off x="2988583" y="352601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Социјално осигурање и социјална заштита </a:t>
          </a:r>
          <a:r>
            <a:rPr lang="sr-Latn-RS" sz="1100" kern="1200" dirty="0" smtClean="0"/>
            <a:t>16</a:t>
          </a:r>
          <a:r>
            <a:rPr lang="en-US" sz="1100" kern="1200" dirty="0" smtClean="0"/>
            <a:t>.</a:t>
          </a:r>
          <a:r>
            <a:rPr lang="sr-Latn-RS" sz="1100" kern="1200" dirty="0" smtClean="0"/>
            <a:t>695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3191228" y="3728660"/>
        <a:ext cx="978454" cy="978454"/>
      </dsp:txXfrm>
    </dsp:sp>
    <dsp:sp modelId="{ADDA55F8-68B2-4192-A0FF-92D5AADED3EF}">
      <dsp:nvSpPr>
        <dsp:cNvPr id="0" name=""/>
        <dsp:cNvSpPr/>
      </dsp:nvSpPr>
      <dsp:spPr>
        <a:xfrm>
          <a:off x="2043427" y="2732935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Остали расходи </a:t>
          </a:r>
          <a:r>
            <a:rPr lang="sr-Latn-RS" sz="1100" kern="1200" dirty="0" smtClean="0"/>
            <a:t>106</a:t>
          </a:r>
          <a:r>
            <a:rPr lang="en-US" sz="1100" kern="1200" dirty="0" smtClean="0"/>
            <a:t>.</a:t>
          </a:r>
          <a:r>
            <a:rPr lang="sr-Latn-RS" sz="1100" kern="1200" dirty="0" smtClean="0"/>
            <a:t>519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2246072" y="2935580"/>
        <a:ext cx="978454" cy="978454"/>
      </dsp:txXfrm>
    </dsp:sp>
    <dsp:sp modelId="{68D8E666-A4BC-49C9-9193-F48DBF84BB6B}">
      <dsp:nvSpPr>
        <dsp:cNvPr id="0" name=""/>
        <dsp:cNvSpPr/>
      </dsp:nvSpPr>
      <dsp:spPr>
        <a:xfrm>
          <a:off x="1829178" y="1517866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Капитални издаци </a:t>
          </a:r>
          <a:r>
            <a:rPr lang="sr-Latn-RS" sz="1100" kern="1200" dirty="0" smtClean="0"/>
            <a:t>102</a:t>
          </a:r>
          <a:r>
            <a:rPr lang="en-US" sz="1100" kern="1200" dirty="0" smtClean="0"/>
            <a:t>.</a:t>
          </a:r>
          <a:r>
            <a:rPr lang="sr-Latn-RS" sz="1100" kern="1200" dirty="0" smtClean="0"/>
            <a:t>926</a:t>
          </a:r>
          <a:r>
            <a:rPr lang="en-US" sz="1100" kern="1200" dirty="0" smtClean="0"/>
            <a:t>.000</a:t>
          </a:r>
          <a:r>
            <a:rPr lang="sr-Cyrl-RS" sz="1100" kern="1200" dirty="0" smtClean="0"/>
            <a:t> </a:t>
          </a:r>
          <a:r>
            <a:rPr lang="sr-Cyrl-RS" sz="1100" kern="1200" dirty="0"/>
            <a:t>динара</a:t>
          </a:r>
          <a:endParaRPr lang="sr-Latn-RS" sz="1100" kern="1200" dirty="0"/>
        </a:p>
      </dsp:txBody>
      <dsp:txXfrm>
        <a:off x="2031823" y="1720511"/>
        <a:ext cx="978454" cy="978454"/>
      </dsp:txXfrm>
    </dsp:sp>
    <dsp:sp modelId="{32B55D38-2023-4C98-82BD-8CEDFD10705F}">
      <dsp:nvSpPr>
        <dsp:cNvPr id="0" name=""/>
        <dsp:cNvSpPr/>
      </dsp:nvSpPr>
      <dsp:spPr>
        <a:xfrm>
          <a:off x="2446084" y="449353"/>
          <a:ext cx="1383744" cy="1383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smtClean="0"/>
            <a:t>Издаци за отплату главнице </a:t>
          </a:r>
          <a:r>
            <a:rPr lang="sr-Latn-RS" sz="1100" kern="1200" smtClean="0"/>
            <a:t>29</a:t>
          </a:r>
          <a:r>
            <a:rPr lang="en-US" sz="1100" kern="1200" smtClean="0"/>
            <a:t>.</a:t>
          </a:r>
          <a:r>
            <a:rPr lang="sr-Latn-RS" sz="1100" kern="1200" smtClean="0"/>
            <a:t>161</a:t>
          </a:r>
          <a:r>
            <a:rPr lang="en-US" sz="1100" kern="1200" smtClean="0"/>
            <a:t>.000</a:t>
          </a:r>
          <a:r>
            <a:rPr lang="sr-Cyrl-RS" sz="1100" kern="1200" smtClean="0"/>
            <a:t> динара</a:t>
          </a:r>
          <a:endParaRPr lang="sr-Latn-RS" sz="1100" kern="1200" dirty="0"/>
        </a:p>
      </dsp:txBody>
      <dsp:txXfrm>
        <a:off x="2648729" y="651998"/>
        <a:ext cx="978454" cy="978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14685-D10B-4B29-91AB-C6FC175B31EC}">
      <dsp:nvSpPr>
        <dsp:cNvPr id="0" name=""/>
        <dsp:cNvSpPr/>
      </dsp:nvSpPr>
      <dsp:spPr>
        <a:xfrm>
          <a:off x="0" y="16610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Скупштина </a:t>
          </a:r>
          <a:r>
            <a:rPr lang="sr-Cyrl-RS" sz="1200" kern="1200" dirty="0" smtClean="0"/>
            <a:t>општине </a:t>
          </a:r>
          <a:r>
            <a:rPr lang="sr-Latn-RS" sz="1200" kern="1200" dirty="0" smtClean="0"/>
            <a:t>18</a:t>
          </a:r>
          <a:r>
            <a:rPr lang="en-US" sz="1200" kern="1200" dirty="0" smtClean="0"/>
            <a:t>.</a:t>
          </a:r>
          <a:r>
            <a:rPr lang="sr-Latn-RS" sz="1200" kern="1200" dirty="0" smtClean="0"/>
            <a:t>797</a:t>
          </a:r>
          <a:r>
            <a:rPr lang="en-US" sz="1200" kern="1200" dirty="0" smtClean="0"/>
            <a:t>.</a:t>
          </a:r>
          <a:r>
            <a:rPr lang="sr-Latn-RS" sz="1200" kern="1200" dirty="0" smtClean="0"/>
            <a:t>444</a:t>
          </a:r>
          <a:r>
            <a:rPr lang="en-US" sz="1200" kern="1200" dirty="0" smtClean="0"/>
            <a:t>,</a:t>
          </a:r>
          <a:r>
            <a:rPr lang="sr-Latn-RS" sz="1200" kern="1200" dirty="0" smtClean="0"/>
            <a:t>69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180159"/>
        <a:ext cx="7363299" cy="259719"/>
      </dsp:txXfrm>
    </dsp:sp>
    <dsp:sp modelId="{028A2227-DCFD-4275-A343-45E37F2FABF9}">
      <dsp:nvSpPr>
        <dsp:cNvPr id="0" name=""/>
        <dsp:cNvSpPr/>
      </dsp:nvSpPr>
      <dsp:spPr>
        <a:xfrm>
          <a:off x="0" y="508810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Председник </a:t>
          </a:r>
          <a:r>
            <a:rPr lang="en-US" sz="1200" kern="1200" dirty="0" smtClean="0"/>
            <a:t>o</a:t>
          </a:r>
          <a:r>
            <a:rPr lang="sr-Cyrl-RS" sz="1200" kern="1200" dirty="0" smtClean="0"/>
            <a:t>пштине </a:t>
          </a:r>
          <a:r>
            <a:rPr lang="sr-Latn-RS" sz="1200" kern="1200" dirty="0" smtClean="0"/>
            <a:t>16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468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466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7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522860"/>
        <a:ext cx="7363299" cy="259719"/>
      </dsp:txXfrm>
    </dsp:sp>
    <dsp:sp modelId="{35B138CB-8D65-4F13-9754-45444C5F6BEB}">
      <dsp:nvSpPr>
        <dsp:cNvPr id="0" name=""/>
        <dsp:cNvSpPr/>
      </dsp:nvSpPr>
      <dsp:spPr>
        <a:xfrm>
          <a:off x="0" y="83498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Општинско веће </a:t>
          </a:r>
          <a:r>
            <a:rPr lang="sr-Latn-RS" sz="1200" kern="1200" dirty="0" smtClean="0"/>
            <a:t>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372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034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55</a:t>
          </a:r>
          <a:r>
            <a:rPr lang="sr-Cyrl-RS" sz="1200" kern="1200" dirty="0" smtClean="0"/>
            <a:t> динара</a:t>
          </a:r>
          <a:endParaRPr lang="sr-Latn-RS" sz="1200" kern="1200" dirty="0"/>
        </a:p>
      </dsp:txBody>
      <dsp:txXfrm>
        <a:off x="14050" y="849039"/>
        <a:ext cx="7363299" cy="259719"/>
      </dsp:txXfrm>
    </dsp:sp>
    <dsp:sp modelId="{603A0AF7-542B-4464-B3D0-BA61688E8443}">
      <dsp:nvSpPr>
        <dsp:cNvPr id="0" name=""/>
        <dsp:cNvSpPr/>
      </dsp:nvSpPr>
      <dsp:spPr>
        <a:xfrm>
          <a:off x="0" y="115736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Општинско </a:t>
          </a:r>
          <a:r>
            <a:rPr lang="sr-Cyrl-RS" sz="1200" kern="1200" dirty="0" smtClean="0"/>
            <a:t>правобранилаштво </a:t>
          </a:r>
          <a:r>
            <a:rPr lang="sr-Latn-RS" sz="1200" kern="1200" dirty="0" smtClean="0"/>
            <a:t>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200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278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1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1171419"/>
        <a:ext cx="7363299" cy="259719"/>
      </dsp:txXfrm>
    </dsp:sp>
    <dsp:sp modelId="{994AF27C-55BC-4A26-A2AF-BCD6F3690596}">
      <dsp:nvSpPr>
        <dsp:cNvPr id="0" name=""/>
        <dsp:cNvSpPr/>
      </dsp:nvSpPr>
      <dsp:spPr>
        <a:xfrm>
          <a:off x="0" y="147974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Општинска управа </a:t>
          </a:r>
          <a:r>
            <a:rPr lang="sr-Latn-RS" sz="1200" kern="1200" dirty="0" smtClean="0"/>
            <a:t>511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745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403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9</a:t>
          </a:r>
          <a:r>
            <a:rPr lang="sr-Cyrl-RS" sz="1200" kern="1200" dirty="0" smtClean="0"/>
            <a:t> динара </a:t>
          </a:r>
          <a:endParaRPr lang="sr-Latn-RS" sz="1200" kern="1200" dirty="0"/>
        </a:p>
      </dsp:txBody>
      <dsp:txXfrm>
        <a:off x="14050" y="1493799"/>
        <a:ext cx="7363299" cy="259719"/>
      </dsp:txXfrm>
    </dsp:sp>
    <dsp:sp modelId="{20A573E5-FD00-4136-9530-9F89C877D72D}">
      <dsp:nvSpPr>
        <dsp:cNvPr id="0" name=""/>
        <dsp:cNvSpPr/>
      </dsp:nvSpPr>
      <dsp:spPr>
        <a:xfrm>
          <a:off x="0" y="180212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Месне </a:t>
          </a:r>
          <a:r>
            <a:rPr lang="sr-Cyrl-RS" sz="1200" kern="1200" dirty="0" smtClean="0"/>
            <a:t>заједнице </a:t>
          </a:r>
          <a:r>
            <a:rPr lang="sr-Latn-RS" sz="1200" kern="1200" dirty="0" smtClean="0"/>
            <a:t>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232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000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95</a:t>
          </a:r>
          <a:r>
            <a:rPr lang="sr-Cyrl-RS" sz="1200" kern="1200" dirty="0" smtClean="0"/>
            <a:t> динара</a:t>
          </a:r>
          <a:endParaRPr lang="sr-Latn-RS" sz="1200" kern="1200" dirty="0"/>
        </a:p>
      </dsp:txBody>
      <dsp:txXfrm>
        <a:off x="14050" y="1816179"/>
        <a:ext cx="7363299" cy="259719"/>
      </dsp:txXfrm>
    </dsp:sp>
    <dsp:sp modelId="{C5B859C0-9F3E-4EDF-8AC0-C702E8745B2C}">
      <dsp:nvSpPr>
        <dsp:cNvPr id="0" name=""/>
        <dsp:cNvSpPr/>
      </dsp:nvSpPr>
      <dsp:spPr>
        <a:xfrm>
          <a:off x="0" y="212450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Установе културе </a:t>
          </a:r>
          <a:r>
            <a:rPr lang="sr-Latn-RS" sz="1200" kern="1200" dirty="0" smtClean="0"/>
            <a:t>50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071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820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52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2138559"/>
        <a:ext cx="7363299" cy="259719"/>
      </dsp:txXfrm>
    </dsp:sp>
    <dsp:sp modelId="{FE3DA15E-BEF1-43BD-8252-507E10912F07}">
      <dsp:nvSpPr>
        <dsp:cNvPr id="0" name=""/>
        <dsp:cNvSpPr/>
      </dsp:nvSpPr>
      <dsp:spPr>
        <a:xfrm>
          <a:off x="0" y="244688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Дирекција за омладину и спорт </a:t>
          </a:r>
          <a:r>
            <a:rPr lang="sr-Latn-RS" sz="1200" kern="1200" dirty="0" smtClean="0"/>
            <a:t>6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690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748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09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 </a:t>
          </a:r>
          <a:endParaRPr lang="sr-Latn-RS" sz="1200" kern="1200" dirty="0"/>
        </a:p>
      </dsp:txBody>
      <dsp:txXfrm>
        <a:off x="14050" y="2460939"/>
        <a:ext cx="7363299" cy="259719"/>
      </dsp:txXfrm>
    </dsp:sp>
    <dsp:sp modelId="{E1B80988-47AF-4215-B9ED-688192CA8684}">
      <dsp:nvSpPr>
        <dsp:cNvPr id="0" name=""/>
        <dsp:cNvSpPr/>
      </dsp:nvSpPr>
      <dsp:spPr>
        <a:xfrm>
          <a:off x="0" y="276926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Туристичка организација </a:t>
          </a:r>
          <a:r>
            <a:rPr lang="sr-Latn-RS" sz="1200" kern="1200" dirty="0" smtClean="0"/>
            <a:t>15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149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050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45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2783319"/>
        <a:ext cx="7363299" cy="259719"/>
      </dsp:txXfrm>
    </dsp:sp>
    <dsp:sp modelId="{21576BBF-913E-4FB0-B684-90CD79961D76}">
      <dsp:nvSpPr>
        <dsp:cNvPr id="0" name=""/>
        <dsp:cNvSpPr/>
      </dsp:nvSpPr>
      <dsp:spPr>
        <a:xfrm>
          <a:off x="0" y="309164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Спортски </a:t>
          </a:r>
          <a:r>
            <a:rPr lang="sr-Cyrl-RS" sz="1200" kern="1200" dirty="0" smtClean="0"/>
            <a:t>центар </a:t>
          </a:r>
          <a:r>
            <a:rPr lang="sr-Latn-RS" sz="1200" kern="1200" dirty="0" smtClean="0"/>
            <a:t>17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741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018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01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3105699"/>
        <a:ext cx="7363299" cy="259719"/>
      </dsp:txXfrm>
    </dsp:sp>
    <dsp:sp modelId="{E1E5E6E5-5A0C-4908-A926-2D69D5E831A8}">
      <dsp:nvSpPr>
        <dsp:cNvPr id="0" name=""/>
        <dsp:cNvSpPr/>
      </dsp:nvSpPr>
      <dsp:spPr>
        <a:xfrm>
          <a:off x="0" y="341402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Предшколска </a:t>
          </a:r>
          <a:r>
            <a:rPr lang="sr-Cyrl-RS" sz="1200" kern="1200" dirty="0" smtClean="0"/>
            <a:t>установа </a:t>
          </a:r>
          <a:r>
            <a:rPr lang="sr-Latn-RS" sz="1200" kern="1200" dirty="0" smtClean="0"/>
            <a:t>98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867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155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86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</a:t>
          </a:r>
          <a:endParaRPr lang="sr-Latn-RS" sz="1200" kern="1200" dirty="0"/>
        </a:p>
      </dsp:txBody>
      <dsp:txXfrm>
        <a:off x="14050" y="3428079"/>
        <a:ext cx="7363299" cy="259719"/>
      </dsp:txXfrm>
    </dsp:sp>
    <dsp:sp modelId="{2829BC5F-EA40-42D8-9AF1-E30F903ECE88}">
      <dsp:nvSpPr>
        <dsp:cNvPr id="0" name=""/>
        <dsp:cNvSpPr/>
      </dsp:nvSpPr>
      <dsp:spPr>
        <a:xfrm>
          <a:off x="0" y="373640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Центар за социјални </a:t>
          </a:r>
          <a:r>
            <a:rPr lang="sr-Cyrl-RS" sz="1200" kern="1200" dirty="0" smtClean="0"/>
            <a:t>рад  </a:t>
          </a:r>
          <a:r>
            <a:rPr lang="sr-Latn-RS" sz="1200" kern="1200" dirty="0" smtClean="0"/>
            <a:t>25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553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117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76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3750459"/>
        <a:ext cx="7363299" cy="259719"/>
      </dsp:txXfrm>
    </dsp:sp>
    <dsp:sp modelId="{5260E10D-288E-400A-B7E5-4F9B05E546CD}">
      <dsp:nvSpPr>
        <dsp:cNvPr id="0" name=""/>
        <dsp:cNvSpPr/>
      </dsp:nvSpPr>
      <dsp:spPr>
        <a:xfrm>
          <a:off x="0" y="405878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Здравствена установа </a:t>
          </a:r>
          <a:r>
            <a:rPr lang="sr-Latn-RS" sz="1200" kern="1200" dirty="0" smtClean="0"/>
            <a:t>13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536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662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33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4072839"/>
        <a:ext cx="7363299" cy="259719"/>
      </dsp:txXfrm>
    </dsp:sp>
    <dsp:sp modelId="{A7C74100-3CFB-4D4C-B899-E56D018584E5}">
      <dsp:nvSpPr>
        <dsp:cNvPr id="0" name=""/>
        <dsp:cNvSpPr/>
      </dsp:nvSpPr>
      <dsp:spPr>
        <a:xfrm>
          <a:off x="0" y="438116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Основно </a:t>
          </a:r>
          <a:r>
            <a:rPr lang="sr-Cyrl-RS" sz="1200" kern="1200" dirty="0" smtClean="0"/>
            <a:t>образовање </a:t>
          </a:r>
          <a:r>
            <a:rPr lang="sr-Latn-RS" sz="1200" kern="1200" dirty="0" smtClean="0"/>
            <a:t>99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365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527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78</a:t>
          </a:r>
          <a:r>
            <a:rPr lang="sr-Cyrl-RS" sz="1200" kern="1200" dirty="0" smtClean="0"/>
            <a:t> </a:t>
          </a:r>
          <a:r>
            <a:rPr lang="sr-Cyrl-RS" sz="1200" kern="1200" dirty="0"/>
            <a:t>динара </a:t>
          </a:r>
          <a:endParaRPr lang="sr-Latn-RS" sz="1200" kern="1200" dirty="0"/>
        </a:p>
      </dsp:txBody>
      <dsp:txXfrm>
        <a:off x="14050" y="4395219"/>
        <a:ext cx="7363299" cy="259719"/>
      </dsp:txXfrm>
    </dsp:sp>
    <dsp:sp modelId="{FD0EF713-F35B-43F6-8D17-3A64617E2254}">
      <dsp:nvSpPr>
        <dsp:cNvPr id="0" name=""/>
        <dsp:cNvSpPr/>
      </dsp:nvSpPr>
      <dsp:spPr>
        <a:xfrm>
          <a:off x="0" y="4703549"/>
          <a:ext cx="7391399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</a:t>
          </a:r>
          <a:r>
            <a:rPr lang="sr-Cyrl-RS" sz="1200" kern="1200" dirty="0" smtClean="0"/>
            <a:t>образовање </a:t>
          </a:r>
          <a:r>
            <a:rPr lang="sr-Latn-RS" sz="1200" kern="1200" dirty="0" smtClean="0"/>
            <a:t>12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418</a:t>
          </a:r>
          <a:r>
            <a:rPr lang="sr-Cyrl-RS" sz="1200" kern="1200" dirty="0" smtClean="0"/>
            <a:t>.</a:t>
          </a:r>
          <a:r>
            <a:rPr lang="sr-Latn-RS" sz="1200" kern="1200" dirty="0" smtClean="0"/>
            <a:t>880</a:t>
          </a:r>
          <a:r>
            <a:rPr lang="sr-Cyrl-RS" sz="1200" kern="1200" dirty="0" smtClean="0"/>
            <a:t>,</a:t>
          </a:r>
          <a:r>
            <a:rPr lang="sr-Latn-RS" sz="1200" kern="1200" dirty="0" smtClean="0"/>
            <a:t>01</a:t>
          </a:r>
          <a:r>
            <a:rPr lang="sr-Cyrl-RS" sz="1200" kern="1200" dirty="0" smtClean="0"/>
            <a:t> динара</a:t>
          </a:r>
          <a:endParaRPr lang="sr-Latn-RS" sz="1200" kern="1200" dirty="0"/>
        </a:p>
      </dsp:txBody>
      <dsp:txXfrm>
        <a:off x="14050" y="4717599"/>
        <a:ext cx="7363299" cy="25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25A9F-D05D-446D-8C7F-8DB48AB5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EAC8B9-0518-41D7-9FF0-0C6CF27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DB3568-6FA5-4663-833A-F93AE8F0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E96B7A-D9B7-4D84-AED4-57A3595D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2F4DDF-22EF-4E7D-B929-8F7E027A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DE9282-0394-45D8-96E8-FCBCD544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70C16F-ACED-4CB8-86C7-A3FEA63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8E3B72-D77A-4B52-9FBC-D329569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887BEB-1A82-432A-9604-723635F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6C745-169E-4DA8-B533-97091C4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F6869B6-825A-4701-8933-F71822EF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4EF401-B741-4F09-9438-8FB0F205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A2CDC-CA33-4EE9-B4D4-CB201DE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B296C7-8274-4E37-956F-1477F18E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33594-FCF0-449B-B72E-3AFC50A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52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20.07.2022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F43FE-14CB-453B-BB96-8EE89C2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25C94-3053-41C6-B2ED-CAD1E095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3958D-1D78-4359-BF72-CD7F5F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B2437-14DA-423C-A602-E4E32185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58A1B-A2CB-44AF-AD78-B2EB170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6195F8-998C-41D1-B8CF-8DFCD91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54285C-F415-447B-B8A8-DECFAE8B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CBFED-E6B1-48F2-BB79-8AB2542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D087C8-B6FE-4F52-BCDB-19BD666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6432D-C938-4BDF-B39F-1F6C3DF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FB0FA-6A82-4069-9FC5-1E0CDEC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D9507-AACB-4C10-8969-CB97A76E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F00881-16C6-4D4D-9C7B-C31B8898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2746D-E46F-4F2E-BC09-C705F6B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A16F6-6C7B-45E6-917E-963B0D29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ED203-15B6-401C-B236-D1E51C81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08CDE-F75E-4AF2-8227-77F9502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86F43C-2471-41B6-9B22-216FD41D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380BC8-C9B2-4C19-8B16-BDC7CF28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09623-3A65-4F0B-95E4-E62C5996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1982A7-18F3-41A5-93AC-75F7E92CB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A3B94E-5561-4BED-9D3C-83603E46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0F93032-7ACE-4A51-BE56-972422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F60C1F-EA96-431F-AD86-129A44A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8D340-DEF3-4221-8AF8-A0541DC4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6E79B7-6084-434E-A50C-A84F986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9E3F8B-8C71-4E71-B609-951499D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D3034C-024D-4488-95F7-1745C3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AA7940-A45B-4672-96B9-35491CD4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7A766C-4F4D-4E9C-A8CF-91B4285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C76D47-0BC1-4AA6-96B4-83C210C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97C7-6691-497E-AC61-D588720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F6EFC6-893A-4FA1-A92E-8A2034BE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3A859D-9A21-4E33-B05C-E8224184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D4DEC3-AA9B-4487-9081-F79252A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731A0-78B7-4648-987B-A574DC4E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A54CAF-4FF2-4CA3-96CF-430A495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010629-077B-4AFB-9F28-AA9565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776673-B830-4BB6-B471-DE560F36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7771AE-157E-4AA2-992E-08223601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AFDA13-D9BC-46E8-8D7C-2C3465C9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23E95F-9C7D-4A35-BCAC-5A0A77A1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FF7389-155F-463D-8D30-786F62C9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FCDC8C-238F-4027-B74A-2569DBBD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0EFCF6-E3A6-42E0-AB95-97A0B6B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502FF-8689-4792-8763-5EF12271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20.07.2022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55B5E-8D80-43A7-81D0-A4A5F34F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5BF4B0-D76D-4266-8C4A-F2DD028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Водич кроз одлуку о завршном рачуну буџета </a:t>
            </a:r>
            <a:r>
              <a:rPr lang="sr-Cyrl-RS" b="1" dirty="0" smtClean="0"/>
              <a:t>општине</a:t>
            </a:r>
            <a:r>
              <a:rPr lang="ru-RU" b="1" dirty="0" smtClean="0"/>
              <a:t> за </a:t>
            </a:r>
            <a:r>
              <a:rPr lang="en-US" b="1" dirty="0" smtClean="0"/>
              <a:t>2021.</a:t>
            </a:r>
            <a:r>
              <a:rPr lang="ru-RU" b="1" dirty="0" smtClean="0"/>
              <a:t>годину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981200"/>
            <a:ext cx="8595360" cy="1447800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pPr lvl="2"/>
            <a:endParaRPr lang="sr-Cyrl-RS" dirty="0"/>
          </a:p>
          <a:p>
            <a:pPr lvl="2"/>
            <a:endParaRPr lang="sr-Cyrl-RS" dirty="0"/>
          </a:p>
          <a:p>
            <a:pPr marL="342202" lvl="2" indent="0">
              <a:buNone/>
            </a:pPr>
            <a:endParaRPr lang="sr-Latn-RS" dirty="0"/>
          </a:p>
        </p:txBody>
      </p:sp>
      <p:pic>
        <p:nvPicPr>
          <p:cNvPr id="1027" name="Picture 3" descr="D:\Desktop\petrovac-g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4003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Структура извршених расхода и издатака буџета града - номинални износи</a:t>
            </a:r>
            <a:endParaRPr lang="sr-Latn-C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563379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Структура извршених расхода и издатака буџета града/општине - процентуални износи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198031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11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rmAutofit fontScale="90000"/>
          </a:bodyPr>
          <a:lstStyle/>
          <a:p>
            <a:r>
              <a:rPr lang="sr-Cyrl-RS" sz="3600" dirty="0"/>
              <a:t>Извршење расхода и издатака у односу на план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9793863"/>
              </p:ext>
            </p:extLst>
          </p:nvPr>
        </p:nvGraphicFramePr>
        <p:xfrm>
          <a:off x="228600" y="914399"/>
          <a:ext cx="8763000" cy="513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605281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dirty="0"/>
              <a:t>Током </a:t>
            </a:r>
            <a:r>
              <a:rPr lang="en-US" sz="1400" dirty="0" smtClean="0"/>
              <a:t>2021. </a:t>
            </a:r>
            <a:r>
              <a:rPr lang="sr-Cyrl-RS" sz="1400" dirty="0" smtClean="0"/>
              <a:t>године </a:t>
            </a:r>
            <a:r>
              <a:rPr lang="sr-Cyrl-RS" sz="1400" dirty="0"/>
              <a:t>извршење расхода и издатака реализовано је углавном доследно плану дефинисаном у оквиру </a:t>
            </a:r>
            <a:r>
              <a:rPr lang="sr-Latn-RS" sz="1400" dirty="0"/>
              <a:t>O</a:t>
            </a:r>
            <a:r>
              <a:rPr lang="sr-Cyrl-RS" sz="1400" dirty="0"/>
              <a:t>длуке о буџету за </a:t>
            </a:r>
            <a:r>
              <a:rPr lang="en-US" sz="1400" dirty="0" smtClean="0"/>
              <a:t>2021.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/>
              <a:t>годину, уз мања и објективна </a:t>
            </a:r>
            <a:r>
              <a:rPr lang="sr-Cyrl-RS" sz="1400" dirty="0" smtClean="0"/>
              <a:t>одступања</a:t>
            </a:r>
            <a:r>
              <a:rPr lang="en-US" sz="1400" dirty="0" smtClean="0"/>
              <a:t>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7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Преглед извршења по корисницима – номинални износи</a:t>
            </a:r>
            <a:endParaRPr lang="sr-Latn-C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7181209"/>
              </p:ext>
            </p:extLst>
          </p:nvPr>
        </p:nvGraphicFramePr>
        <p:xfrm>
          <a:off x="914400" y="1295401"/>
          <a:ext cx="73914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74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Преглед извршења по корисницима – процентуални </a:t>
            </a:r>
            <a:r>
              <a:rPr lang="sr-Cyrl-RS" dirty="0" smtClean="0"/>
              <a:t>износи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1652683"/>
              </p:ext>
            </p:extLst>
          </p:nvPr>
        </p:nvGraphicFramePr>
        <p:xfrm>
          <a:off x="304800" y="1600200"/>
          <a:ext cx="8594725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14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/>
            <a:r>
              <a:rPr lang="sr-Cyrl-RS" dirty="0"/>
              <a:t>Програмско буџетирање и његова примена у буџету </a:t>
            </a:r>
            <a:r>
              <a:rPr lang="sr-Cyrl-RS" dirty="0" smtClean="0"/>
              <a:t>општине </a:t>
            </a:r>
            <a:r>
              <a:rPr lang="sr-Cyrl-RS" dirty="0" smtClean="0">
                <a:solidFill>
                  <a:srgbClr val="FF0000"/>
                </a:solidFill>
              </a:rPr>
              <a:t>Петровац на Млави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250"/>
            <a:ext cx="7886700" cy="4667713"/>
          </a:xfrm>
        </p:spPr>
        <p:txBody>
          <a:bodyPr/>
          <a:lstStyle/>
          <a:p>
            <a:pPr algn="just"/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Програмско буџетирање представља буџетирање по програмима којим се приказују циљеви, очекивани резултати, активности и средства потребна за остваривање тих циљева. Програмско буџетирање значи успостављање новог начина планирања и расподеле буџетских средстава тако да се уводи јасна веза између јавних политика власти односно програма које спроводи, циљева тих програма и очекиваних резултата с једне стране, и средстава потребних за њихову реализацију с друге стране. </a:t>
            </a:r>
          </a:p>
          <a:p>
            <a:pPr marL="0" indent="0" algn="just">
              <a:buNone/>
            </a:pPr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Општина Петровац на Млави,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као и друге локалне самоуправе, за планирање буџета на располагању има 17 програма и у оквиру наредних слајдова приказани су остварени резултати током </a:t>
            </a:r>
            <a:r>
              <a:rPr lang="sr-Cyrl-RS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2021.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године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F15673-0953-4AC9-A93F-1489D6A3FA63}"/>
              </a:ext>
            </a:extLst>
          </p:cNvPr>
          <p:cNvSpPr/>
          <p:nvPr/>
        </p:nvSpPr>
        <p:spPr>
          <a:xfrm>
            <a:off x="2286000" y="426576"/>
            <a:ext cx="4572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5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02551"/>
              </p:ext>
            </p:extLst>
          </p:nvPr>
        </p:nvGraphicFramePr>
        <p:xfrm>
          <a:off x="628650" y="1219200"/>
          <a:ext cx="7886700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6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Jelena\Desktop\karta puteva opstine - institut za puteve - skenir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0"/>
            <a:ext cx="3529034" cy="371000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9905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Становање, урбанизам и просторно планирање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5041" y="1854658"/>
            <a:ext cx="8595360" cy="4937760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pPr algn="just"/>
            <a:r>
              <a:rPr lang="sr-Cyrl-CS" i="1" dirty="0">
                <a:solidFill>
                  <a:srgbClr val="FF0000"/>
                </a:solidFill>
              </a:rPr>
              <a:t>Цела територија ххх покривена је планским документима, постоји Просторни план ххх за територију целе општине/ града, као и План генералне регулације за насеље ххх и бројни планови детаљне регулације који су од значаја за одређено подручје</a:t>
            </a:r>
            <a:r>
              <a:rPr lang="sr-Cyrl-CS" dirty="0">
                <a:solidFill>
                  <a:srgbClr val="FF0000"/>
                </a:solidFill>
              </a:rPr>
              <a:t>. </a:t>
            </a:r>
            <a:endParaRPr lang="sr-Latn-R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81621" y="1175592"/>
            <a:ext cx="7980758" cy="64647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1200" dirty="0" smtClean="0"/>
              <a:t>Сврха Програма је планирање, уређење и коришћење простора у локалној заједници засновано на начелима одрживог развоја, равномерног територијалног развоја и рационалног коришћења земљишта; Подстицање одрживог развоја становања кроз унапређење услова становања грађана и очување и унапређење вредности стамбеног фонда. </a:t>
            </a:r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20508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2175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Комуналне делатности 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7318" y="1561737"/>
            <a:ext cx="8595360" cy="4937760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r>
              <a:rPr lang="sr-Cyrl-CS" sz="2000" i="1" dirty="0">
                <a:solidFill>
                  <a:srgbClr val="FF0000"/>
                </a:solidFill>
              </a:rPr>
              <a:t>Током 20хх.године редовно смо одржавали јавну расвету у граду и сеоским насељима. Укупно је било 115 интервенција у оквиру којих су замењене дотрајале сијалице и пратећи материјал</a:t>
            </a:r>
            <a:r>
              <a:rPr lang="sr-Cyrl-CS" dirty="0"/>
              <a:t>. 	</a:t>
            </a:r>
            <a:endParaRPr lang="sr-Latn-RS" dirty="0"/>
          </a:p>
          <a:p>
            <a:r>
              <a:rPr lang="sr-Cyrl-CS" dirty="0">
                <a:solidFill>
                  <a:srgbClr val="FF0000"/>
                </a:solidFill>
              </a:rPr>
              <a:t>Кошена је јавна површина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у износу од 43000м2 у 15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 наврата, парковска 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површина у износу од 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35000м2 у истом броју 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наврата, и сеча растиња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 на јавним површинама </a:t>
            </a:r>
          </a:p>
          <a:p>
            <a:pPr marL="0" indent="0">
              <a:buNone/>
            </a:pPr>
            <a:r>
              <a:rPr lang="sr-Cyrl-CS" dirty="0">
                <a:solidFill>
                  <a:srgbClr val="FF0000"/>
                </a:solidFill>
              </a:rPr>
              <a:t>у износу од 5000м2</a:t>
            </a:r>
            <a:r>
              <a:rPr lang="sr-Cyrl-CS" b="1" dirty="0"/>
              <a:t>.</a:t>
            </a: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5" name="Picture 2" descr="C:\Users\Jelena\Desktop\Kanalizacija-Lu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2819400"/>
            <a:ext cx="5334000" cy="392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1C97066-1EC7-4F74-8E62-C048BE6EFE69}"/>
              </a:ext>
            </a:extLst>
          </p:cNvPr>
          <p:cNvSpPr txBox="1">
            <a:spLocks/>
          </p:cNvSpPr>
          <p:nvPr/>
        </p:nvSpPr>
        <p:spPr>
          <a:xfrm>
            <a:off x="620698" y="838200"/>
            <a:ext cx="7848600" cy="715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/>
              <a:t>Сврха Програма је пружања комуналних услуга од значаја за остварење животних потреба физичких и правних лица уз обезбеђење одговарајућег квалитета, обима, доступности и континуитета; Одрживо снабдевање корисника топлотном енергијом; Редовно, сигурно и одрживо снабдевање водом за пиће становника, уређивање начина коришћења и управљања изворима, јавним бунарима и </a:t>
            </a:r>
            <a:r>
              <a:rPr lang="ru-RU" sz="1200" b="0" dirty="0" smtClean="0"/>
              <a:t>чесмама.</a:t>
            </a:r>
            <a:endParaRPr lang="sr-Cyrl-RS" sz="1200" b="0" dirty="0"/>
          </a:p>
        </p:txBody>
      </p:sp>
    </p:spTree>
    <p:extLst>
      <p:ext uri="{BB962C8B-B14F-4D97-AF65-F5344CB8AC3E}">
        <p14:creationId xmlns:p14="http://schemas.microsoft.com/office/powerpoint/2010/main" val="1573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sr-Cyrl-RS" sz="3500" dirty="0"/>
              <a:t>Садржај</a:t>
            </a:r>
            <a:r>
              <a:rPr lang="sr-Cyrl-RS" sz="3000" dirty="0"/>
              <a:t>:</a:t>
            </a:r>
            <a:endParaRPr lang="sr-Latn-R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sr-Cyrl-RS" dirty="0"/>
              <a:t>Уводна реч</a:t>
            </a:r>
          </a:p>
          <a:p>
            <a:r>
              <a:rPr lang="sr-Cyrl-RS" dirty="0"/>
              <a:t>Структура остварених текућих прихода и примања</a:t>
            </a:r>
          </a:p>
          <a:p>
            <a:r>
              <a:rPr lang="sr-Cyrl-RS" dirty="0"/>
              <a:t>Остварење прихода и примања у односу на план</a:t>
            </a:r>
          </a:p>
          <a:p>
            <a:r>
              <a:rPr lang="sr-Cyrl-RS" dirty="0"/>
              <a:t>Месечна динамика остварења прихода</a:t>
            </a:r>
          </a:p>
          <a:p>
            <a:r>
              <a:rPr lang="sr-Cyrl-RS" dirty="0"/>
              <a:t>Структура извршених расхода и издатака</a:t>
            </a:r>
          </a:p>
          <a:p>
            <a:r>
              <a:rPr lang="sr-Cyrl-RS" dirty="0"/>
              <a:t>Извршење расхода и издатака у односу на план</a:t>
            </a:r>
          </a:p>
          <a:p>
            <a:r>
              <a:rPr lang="sr-Cyrl-RS" dirty="0"/>
              <a:t>Месечна динамика извршења расхода</a:t>
            </a:r>
          </a:p>
          <a:p>
            <a:r>
              <a:rPr lang="sr-Cyrl-RS" dirty="0"/>
              <a:t>Преглед извршења по корисницима</a:t>
            </a:r>
          </a:p>
          <a:p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168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5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Локални економски развој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60681"/>
            <a:ext cx="8595360" cy="4937760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Током редовних активности службе за ЛЕР имали смо комуникацију и састанке са потенцијалним привредним и пољопривредним инвеститорима (укупно 22)</a:t>
            </a:r>
            <a:endParaRPr lang="sr-Cyrl-RS" sz="2000" i="1" dirty="0">
              <a:solidFill>
                <a:srgbClr val="FF0000"/>
              </a:solidFill>
            </a:endParaRPr>
          </a:p>
          <a:p>
            <a:r>
              <a:rPr lang="ru-RU" sz="2000" i="1" dirty="0">
                <a:solidFill>
                  <a:srgbClr val="FF0000"/>
                </a:solidFill>
              </a:rPr>
              <a:t>Током реализције Програма јавних радова финасираних у оквиру ЛАПЗ-а за 20хх.годину ангажовано је 8  лица са Завода за запошљавање на 3 месеца  на јавном раду општинске управе града/општине ххх у оквиру кога су уређена сеоска гробља на територији ххх </a:t>
            </a:r>
            <a:endParaRPr lang="sr-Latn-RS" sz="2000" i="1" dirty="0">
              <a:solidFill>
                <a:srgbClr val="FF0000"/>
              </a:solidFill>
            </a:endParaRPr>
          </a:p>
          <a:p>
            <a:r>
              <a:rPr lang="ru-RU" sz="2000" i="1" dirty="0">
                <a:solidFill>
                  <a:srgbClr val="FF0000"/>
                </a:solidFill>
              </a:rPr>
              <a:t>Субвенционисано запошљавање 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теже запошљивих категорија – 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остварене су 4 субвенције </a:t>
            </a:r>
            <a:endParaRPr lang="sr-Latn-RS" sz="2000" i="1" dirty="0">
              <a:solidFill>
                <a:srgbClr val="FF0000"/>
              </a:solidFill>
            </a:endParaRPr>
          </a:p>
          <a:p>
            <a:r>
              <a:rPr lang="ru-RU" sz="2000" i="1" dirty="0">
                <a:solidFill>
                  <a:srgbClr val="FF0000"/>
                </a:solidFill>
              </a:rPr>
              <a:t>Субвенционисано самозапошљавање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 –остварено је 2 субвенције.</a:t>
            </a:r>
            <a:endParaRPr lang="sr-Latn-RS" sz="2000" i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399"/>
            <a:ext cx="3962400" cy="287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7A8E6CC-7EAA-46E2-9A90-2EE9F792F188}"/>
              </a:ext>
            </a:extLst>
          </p:cNvPr>
          <p:cNvSpPr txBox="1">
            <a:spLocks/>
          </p:cNvSpPr>
          <p:nvPr/>
        </p:nvSpPr>
        <p:spPr>
          <a:xfrm>
            <a:off x="515313" y="976800"/>
            <a:ext cx="8113374" cy="39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/>
              <a:t>Сврха Програма је обезбеђивање стимулативног оквира за пословање и адекватног привредног амбијента за привлачење инвестиција</a:t>
            </a:r>
            <a:endParaRPr lang="sr-Cyrl-RS" sz="1200" b="0" dirty="0"/>
          </a:p>
        </p:txBody>
      </p:sp>
    </p:spTree>
    <p:extLst>
      <p:ext uri="{BB962C8B-B14F-4D97-AF65-F5344CB8AC3E}">
        <p14:creationId xmlns:p14="http://schemas.microsoft.com/office/powerpoint/2010/main" val="8464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2652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туризма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7" name="Picture 6" descr="C:\Users\Jelena\Desktop\11745951_1472510239726664_33223915659034589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488" y="4419600"/>
            <a:ext cx="2552698" cy="2338384"/>
          </a:xfrm>
          <a:prstGeom prst="rect">
            <a:avLst/>
          </a:prstGeom>
          <a:noFill/>
        </p:spPr>
      </p:pic>
      <p:pic>
        <p:nvPicPr>
          <p:cNvPr id="8" name="Picture 4" descr="C:\Users\Jelena\Desktop\New folder (2)\Извршење 9 месеци\DSCN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000240"/>
            <a:ext cx="2711386" cy="2286016"/>
          </a:xfrm>
          <a:prstGeom prst="rect">
            <a:avLst/>
          </a:prstGeom>
          <a:noFill/>
        </p:spPr>
      </p:pic>
      <p:pic>
        <p:nvPicPr>
          <p:cNvPr id="9" name="Picture 2" descr="C:\Users\Jelena\Desktop\New folder (2)\Извршење 9 месеци\02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5143536" cy="207646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44247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i="1" dirty="0">
                <a:solidFill>
                  <a:srgbClr val="FF0000"/>
                </a:solidFill>
              </a:rPr>
              <a:t>Повећање квалитета турстичке понуде и услуге – остварено је  по плану и програму. Квалитет туристичке понуде и услуга општине за дванаест месеци се повећао. Број регистрованих пружаоца услуга као и број регистрованих соба се повећао за 30% у односу на 20хх годину. 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22D28EB5-3836-4C5B-92D4-4FC48635E6DD}"/>
              </a:ext>
            </a:extLst>
          </p:cNvPr>
          <p:cNvSpPr txBox="1">
            <a:spLocks/>
          </p:cNvSpPr>
          <p:nvPr/>
        </p:nvSpPr>
        <p:spPr>
          <a:xfrm>
            <a:off x="461010" y="853890"/>
            <a:ext cx="8406765" cy="4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/>
              <a:t>Сврха Програма је унапређење туристичке понуде у </a:t>
            </a:r>
            <a:r>
              <a:rPr lang="ru-RU" sz="1200" dirty="0" smtClean="0"/>
              <a:t>граду/општини, </a:t>
            </a:r>
            <a:r>
              <a:rPr lang="ru-RU" sz="1200" dirty="0"/>
              <a:t>односно управљање развојем туризма и промоција туристичке понуде.</a:t>
            </a:r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185066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1"/>
            <a:ext cx="8591550" cy="762000"/>
          </a:xfrm>
        </p:spPr>
        <p:txBody>
          <a:bodyPr>
            <a:noAutofit/>
          </a:bodyPr>
          <a:lstStyle/>
          <a:p>
            <a:r>
              <a:rPr lang="sr-Cyrl-RS" sz="3200" dirty="0"/>
              <a:t>ПРОГРАМ: Пољопривреда и рурални развој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51018"/>
            <a:ext cx="8595360" cy="5016836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3" descr="C:\Users\Jelena\Desktop\Bakini-savjeti-Biolosko-dinamicna-poljoprivr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318" y="1600200"/>
            <a:ext cx="4529166" cy="37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5410" y="4990527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i="1" dirty="0">
                <a:solidFill>
                  <a:srgbClr val="FF0000"/>
                </a:solidFill>
              </a:rPr>
              <a:t>Сајам у иностранству-у Бугарској посетило 51 пољопривредни произвођач, међународни сајам у Новом Саду посетило 232 произвођача и сајам пчелара посетило 20 пчелара. Активности су остварене у оквиру програма пољопривреде и руралног развоја. </a:t>
            </a:r>
            <a:r>
              <a:rPr lang="sr-Cyrl-CS" dirty="0"/>
              <a:t>	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04800" y="1813173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i="1" dirty="0">
                <a:solidFill>
                  <a:srgbClr val="FF0000"/>
                </a:solidFill>
              </a:rPr>
              <a:t>Током 20хх. године рађено је на уређењу атарских путева у оквиру годишњег програма пољопривреде. Уређено је 4.6км пута </a:t>
            </a:r>
            <a:r>
              <a:rPr lang="sr-Cyrl-CS" i="1" dirty="0" err="1">
                <a:solidFill>
                  <a:srgbClr val="FF0000"/>
                </a:solidFill>
              </a:rPr>
              <a:t>ххх</a:t>
            </a:r>
            <a:r>
              <a:rPr lang="sr-Cyrl-CS" i="1" dirty="0">
                <a:solidFill>
                  <a:srgbClr val="FF0000"/>
                </a:solidFill>
              </a:rPr>
              <a:t> (назив/локација). </a:t>
            </a:r>
          </a:p>
          <a:p>
            <a:endParaRPr lang="sr-Cyrl-C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95996C84-83D4-497F-8417-C5AC53235A66}"/>
              </a:ext>
            </a:extLst>
          </p:cNvPr>
          <p:cNvSpPr txBox="1">
            <a:spLocks/>
          </p:cNvSpPr>
          <p:nvPr/>
        </p:nvSpPr>
        <p:spPr>
          <a:xfrm>
            <a:off x="472440" y="953036"/>
            <a:ext cx="8199120" cy="26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/>
              <a:t>Сврха Програма је унапређивање пољопривредне производње у </a:t>
            </a:r>
            <a:r>
              <a:rPr lang="ru-RU" sz="1200" dirty="0" smtClean="0"/>
              <a:t>граду/општини</a:t>
            </a:r>
            <a:endParaRPr lang="sr-Cyrl-RS" sz="1200" dirty="0"/>
          </a:p>
          <a:p>
            <a:pPr marL="109728" indent="0" algn="ctr">
              <a:buFont typeface="Arial" panose="020B0604020202020204" pitchFamily="34" charset="0"/>
              <a:buNone/>
            </a:pPr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338406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Заштита животне средине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530939"/>
            <a:ext cx="8444528" cy="47975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3" descr="C:\Users\Jelena\Desktop\15442339_1375312452502431_443704338348886412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3282482"/>
            <a:ext cx="7772401" cy="338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69305" y="2012783"/>
            <a:ext cx="8398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i="1" dirty="0">
                <a:solidFill>
                  <a:srgbClr val="FF0000"/>
                </a:solidFill>
              </a:rPr>
              <a:t>Током 20хх. године у оквиру заштите животне средине - одељење за привредни и економски развој је спровело  активност уклањања дивљих депонија на територији целог града/општине </a:t>
            </a:r>
            <a:r>
              <a:rPr lang="sr-Cyrl-CS" i="1" dirty="0" err="1">
                <a:solidFill>
                  <a:srgbClr val="FF0000"/>
                </a:solidFill>
              </a:rPr>
              <a:t>ххх</a:t>
            </a:r>
            <a:r>
              <a:rPr lang="sr-Cyrl-CS" i="1" dirty="0">
                <a:solidFill>
                  <a:srgbClr val="FF0000"/>
                </a:solidFill>
              </a:rPr>
              <a:t>. Укупно је 74 уклоњених дивљих депонија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6DD6E3B4-610A-4960-A69A-1A8D35E6CD5D}"/>
              </a:ext>
            </a:extLst>
          </p:cNvPr>
          <p:cNvSpPr txBox="1">
            <a:spLocks/>
          </p:cNvSpPr>
          <p:nvPr/>
        </p:nvSpPr>
        <p:spPr>
          <a:xfrm>
            <a:off x="425152" y="957494"/>
            <a:ext cx="8293696" cy="45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600" dirty="0"/>
              <a:t>Сврха Програма је обезбеђивање услова за одрживи развој локалне заједнице одговорним односом према животној средини; Ефикасно и одрживо управљање отпадним водама; Одрживо управљање отпадом</a:t>
            </a:r>
            <a:endParaRPr lang="sr-Latn-RS" sz="1600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52565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3880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Организација саобраћаја и саобраћајна инфраструктура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6660" y="1366242"/>
            <a:ext cx="8595360" cy="4937760"/>
          </a:xfrm>
        </p:spPr>
        <p:txBody>
          <a:bodyPr/>
          <a:lstStyle/>
          <a:p>
            <a:endParaRPr lang="sr-Cyrl-RS" dirty="0"/>
          </a:p>
          <a:p>
            <a:pPr algn="just"/>
            <a:r>
              <a:rPr lang="sr-Cyrl-RS" dirty="0"/>
              <a:t>Сврха програма: </a:t>
            </a:r>
            <a:r>
              <a:rPr lang="ru-RU" dirty="0"/>
              <a:t>Унапређење организације саобраћаја </a:t>
            </a:r>
            <a:r>
              <a:rPr lang="en-US" dirty="0"/>
              <a:t>и </a:t>
            </a:r>
            <a:r>
              <a:rPr lang="en-US" dirty="0" err="1"/>
              <a:t>унапређење</a:t>
            </a:r>
            <a:r>
              <a:rPr lang="en-US" dirty="0"/>
              <a:t> </a:t>
            </a:r>
            <a:r>
              <a:rPr lang="en-US" dirty="0" err="1"/>
              <a:t>саобраћајне</a:t>
            </a:r>
            <a:r>
              <a:rPr lang="en-US" dirty="0"/>
              <a:t> </a:t>
            </a:r>
            <a:r>
              <a:rPr lang="en-US" dirty="0" err="1"/>
              <a:t>инфраструктуре</a:t>
            </a:r>
            <a:r>
              <a:rPr lang="en-US" dirty="0"/>
              <a:t> </a:t>
            </a:r>
            <a:r>
              <a:rPr lang="ru-RU" dirty="0"/>
              <a:t>у локалној самоуправи.</a:t>
            </a:r>
            <a:endParaRPr lang="sr-Cyrl-RS" dirty="0"/>
          </a:p>
          <a:p>
            <a:r>
              <a:rPr lang="sr-Cyrl-RS" dirty="0"/>
              <a:t>Утрошено током 20хх године: укупно </a:t>
            </a:r>
            <a:r>
              <a:rPr lang="sr-Cyrl-RS" dirty="0" err="1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pPr algn="just"/>
            <a:r>
              <a:rPr lang="sr-Cyrl-RS" dirty="0"/>
              <a:t>Реализовано током 20хх године: </a:t>
            </a:r>
            <a:r>
              <a:rPr lang="sr-Cyrl-RS" sz="1800" i="1" dirty="0">
                <a:solidFill>
                  <a:srgbClr val="FF0000"/>
                </a:solidFill>
              </a:rPr>
              <a:t>(навести радове који су изведени/започети у претходној години на саобраћајницама, инфраструктури намењеној пешацима, бициклистима, повећање покривености грађана услугом јавног превоза и сл.) </a:t>
            </a: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4" descr="C:\Users\Jelena\Desktop\11224364_317635531693977_5640204174900237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0" y="4201558"/>
            <a:ext cx="8610600" cy="24626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6096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26EB0A94-310F-4827-BCDA-2A944E40A180}"/>
              </a:ext>
            </a:extLst>
          </p:cNvPr>
          <p:cNvSpPr txBox="1">
            <a:spLocks/>
          </p:cNvSpPr>
          <p:nvPr/>
        </p:nvSpPr>
        <p:spPr>
          <a:xfrm>
            <a:off x="425152" y="1235393"/>
            <a:ext cx="8293696" cy="28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200" dirty="0"/>
              <a:t>Сврха Програма је </a:t>
            </a:r>
            <a:r>
              <a:rPr lang="ru-RU" sz="1200" dirty="0"/>
              <a:t>унапређење организације саобраћаја и унапређење саобраћајне инфраструктуре у </a:t>
            </a:r>
            <a:r>
              <a:rPr lang="ru-RU" sz="1200" dirty="0" smtClean="0"/>
              <a:t>граду/општини</a:t>
            </a:r>
            <a:endParaRPr lang="sr-Cyrl-RS" sz="1200" dirty="0"/>
          </a:p>
          <a:p>
            <a:pPr marL="109728" indent="0">
              <a:buFont typeface="Arial" panose="020B0604020202020204" pitchFamily="34" charset="0"/>
              <a:buNone/>
            </a:pPr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91578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Предшколско васпитање и образовање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44753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3" descr="C:\Users\Jelena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2705"/>
            <a:ext cx="7467600" cy="369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0185" y="5697599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600" i="1" dirty="0">
                <a:solidFill>
                  <a:srgbClr val="FF0000"/>
                </a:solidFill>
              </a:rPr>
              <a:t>Инвестициона улагања извршена су у објекту ПУ „ххх“ у ххх. Објекат је саграђен 1980. године, тако да је инвестиционо улагање сваке године неопходно. Улагањем у објекат створени су адекватни услови за васпитно-образовни рад са децом. Број деце уписане у ПУ „ххх“ је 385 (200 девојчица и 185 дечака) која су распоређена у 19 васпитних група.	</a:t>
            </a:r>
            <a:endParaRPr lang="sr-Latn-RS" sz="1600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2F5D4AD7-55F0-4DC8-A663-259610176E9F}"/>
              </a:ext>
            </a:extLst>
          </p:cNvPr>
          <p:cNvSpPr txBox="1">
            <a:spLocks/>
          </p:cNvSpPr>
          <p:nvPr/>
        </p:nvSpPr>
        <p:spPr>
          <a:xfrm>
            <a:off x="296443" y="990601"/>
            <a:ext cx="8293696" cy="4541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</a:t>
            </a: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је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омогућавање обухвата предшколске деце у вртићима, односно функционисање и остваривање предшколског васпитања и образовања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4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638558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Основно образовање и васпитање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22026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osnovna-skola-nast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00400"/>
            <a:ext cx="6810428" cy="3608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181317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i="1" dirty="0">
                <a:solidFill>
                  <a:srgbClr val="FF0000"/>
                </a:solidFill>
              </a:rPr>
              <a:t>Програмска активност 2002-0001 Функционисање основних школа остварена је у потпуности, испуњени су планирани индикатори  са 238 ученика и 64 запослених  и одржавање десет школских објеката у складу са потребним условима за несметано одвијање наставе и ваннаставних активности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A045E2F-D2A1-4894-AAEA-FAFA2C884860}"/>
              </a:ext>
            </a:extLst>
          </p:cNvPr>
          <p:cNvSpPr txBox="1">
            <a:spLocks/>
          </p:cNvSpPr>
          <p:nvPr/>
        </p:nvSpPr>
        <p:spPr>
          <a:xfrm>
            <a:off x="609600" y="941575"/>
            <a:ext cx="7828358" cy="329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доступност основног образовања свој деци са територије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града/општине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складу са прописаним стандардима</a:t>
            </a:r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4813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Средње образовање и васпитање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3" descr="C:\Users\Jelena\Desktop\nek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54" y="2675931"/>
            <a:ext cx="7643866" cy="344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" y="1752600"/>
            <a:ext cx="861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i="1" dirty="0">
                <a:solidFill>
                  <a:srgbClr val="FF0000"/>
                </a:solidFill>
              </a:rPr>
              <a:t>Циљ унапређења квалитета образовања у средњим школама је у потпуности испуњен. Све активности су изведене у оквиру прописаних услова за васпитно-образовни рад са децом у средњим школама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153" y="6195888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i="1" dirty="0">
                <a:solidFill>
                  <a:srgbClr val="FF0000"/>
                </a:solidFill>
              </a:rPr>
              <a:t>Пројекат санације фасаде у делу зграде Средње школе који је финансиран из средстава локалне самоуправе је извршен.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49D4ED38-0A28-465B-9536-CF610FD76202}"/>
              </a:ext>
            </a:extLst>
          </p:cNvPr>
          <p:cNvSpPr txBox="1">
            <a:spLocks/>
          </p:cNvSpPr>
          <p:nvPr/>
        </p:nvSpPr>
        <p:spPr>
          <a:xfrm>
            <a:off x="652428" y="807788"/>
            <a:ext cx="7503318" cy="45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доступност средњег образовања у складу са прописаним стандардима и потребама за образовним профилима који одговарају циљевима развоја града/општине и привреде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Социјална и дечија заштита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458200" cy="457200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err="1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Baka13.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45276"/>
            <a:ext cx="7643866" cy="335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1000" y="1801939"/>
            <a:ext cx="861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600" i="1" dirty="0">
                <a:solidFill>
                  <a:srgbClr val="FF0000"/>
                </a:solidFill>
              </a:rPr>
              <a:t>У оквиру овог програма поред осталог вршена је редовна исплата стипендија, измирење трошкова смештаја у надлежне институције - школе деце са посебним потребама. Осим тога ова програмска активност подразумева награђивање носиоца ``Вукове дипломе``, ђака генерације, превоз ђака на републичка такмичења, као и награђивање за резултате остварене на републичким такмичењима и награде за професоре који су својим радом допринели остварењу ових престижних резултата</a:t>
            </a:r>
            <a:r>
              <a:rPr lang="sr-Cyrl-CS" dirty="0"/>
              <a:t>				</a:t>
            </a:r>
            <a:endParaRPr lang="sr-Latn-RS" dirty="0"/>
          </a:p>
          <a:p>
            <a:r>
              <a:rPr lang="sr-Cyrl-CS" b="1" dirty="0"/>
              <a:t>		</a:t>
            </a:r>
            <a:endParaRPr lang="sr-Latn-R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3F6E4ED7-F859-4EE5-964C-A1C703478D09}"/>
              </a:ext>
            </a:extLst>
          </p:cNvPr>
          <p:cNvSpPr txBox="1">
            <a:spLocks/>
          </p:cNvSpPr>
          <p:nvPr/>
        </p:nvSpPr>
        <p:spPr>
          <a:xfrm>
            <a:off x="566928" y="914400"/>
            <a:ext cx="7886699" cy="27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обезбеђивање свеобухватне социјалне заштите и помоћи најугроженијем становништву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града/општине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3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Здравствена заштита</a:t>
            </a:r>
            <a:endParaRPr lang="sr-Latn-RS" sz="3200" dirty="0"/>
          </a:p>
        </p:txBody>
      </p:sp>
      <p:pic>
        <p:nvPicPr>
          <p:cNvPr id="5" name="Picture 2" descr="C:\Users\Jelena\Desktop\Dom-zdravlja-VG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86" y="2423183"/>
            <a:ext cx="7848628" cy="347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0500" y="1312835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700" i="1" dirty="0">
                <a:solidFill>
                  <a:srgbClr val="FF0000"/>
                </a:solidFill>
              </a:rPr>
              <a:t>Доступност примарне здравствене заштите у складу са националним стандардима и обезбеђивање и спровођење активности у областима деловања јавног здравља је унапређено и интензивирана комуникација са саветницима за заштиту права пацијената.</a:t>
            </a:r>
            <a:endParaRPr lang="sr-Latn-RS" sz="1700" dirty="0"/>
          </a:p>
        </p:txBody>
      </p:sp>
      <p:sp>
        <p:nvSpPr>
          <p:cNvPr id="6" name="Rectangle 5"/>
          <p:cNvSpPr/>
          <p:nvPr/>
        </p:nvSpPr>
        <p:spPr>
          <a:xfrm>
            <a:off x="572582" y="5657671"/>
            <a:ext cx="8149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i="1" dirty="0">
                <a:solidFill>
                  <a:srgbClr val="FF0000"/>
                </a:solidFill>
              </a:rPr>
              <a:t>Пружање превентивних услуга подигнуто је на виши ниво кроз финансирање промотивних активности за контролу од ризика на малигна обољења (назив кампање и сл.)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54626"/>
            <a:ext cx="788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Сврха Програма је доступност примарне здравствене заштите у складу са националним стандардима, односно обезбеђивање и спровођење активности у областима деловања јавног здравља.</a:t>
            </a:r>
            <a:endParaRPr lang="sr-Cyrl-R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3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pPr algn="ctr"/>
            <a:r>
              <a:rPr lang="sr-Cyrl-RS" dirty="0"/>
              <a:t>Уводна реч</a:t>
            </a:r>
            <a:endParaRPr lang="sr-Latn-R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295400"/>
            <a:ext cx="8595360" cy="4940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/>
              <a:t>Поштовани грађани </a:t>
            </a:r>
            <a:r>
              <a:rPr lang="sr-Cyrl-RS" dirty="0" smtClean="0"/>
              <a:t>Општине Петровац на Млави</a:t>
            </a:r>
            <a:endParaRPr lang="sr-Cyrl-RS" dirty="0"/>
          </a:p>
          <a:p>
            <a:pPr marL="0" indent="0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/>
              <a:t>Презентација која је пред вама има за циљ да вам на што једноставнији и приступачнији начин прикаже</a:t>
            </a:r>
            <a:r>
              <a:rPr lang="en-US" dirty="0"/>
              <a:t> </a:t>
            </a:r>
            <a:r>
              <a:rPr lang="sr-Cyrl-RS" dirty="0"/>
              <a:t>на који начин је претходне године утрошен новац из буџета наше општине/града. </a:t>
            </a:r>
          </a:p>
          <a:p>
            <a:pPr marL="0" indent="0" algn="just">
              <a:buNone/>
            </a:pPr>
            <a:r>
              <a:rPr lang="sr-Cyrl-RS" dirty="0"/>
              <a:t>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програмима. </a:t>
            </a:r>
          </a:p>
          <a:p>
            <a:pPr marL="0" indent="0" algn="just">
              <a:buNone/>
            </a:pPr>
            <a:r>
              <a:rPr lang="sr-Cyrl-RS" dirty="0"/>
              <a:t>Циљ нам је да у будућности даље унапредимо сарадњу локалне самоуправе и грађана како у креирању буџета тако и у другим сегментима живота у локалној заједници. Један од начина је и транспарентност трошења буџетских средстава чији приказ је пред Вама.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r">
              <a:buNone/>
            </a:pPr>
            <a:r>
              <a:rPr lang="sr-Cyrl-RS" dirty="0"/>
              <a:t> Председник општине/ Градоначелник</a:t>
            </a:r>
          </a:p>
          <a:p>
            <a:pPr marL="0" indent="0" algn="r">
              <a:buNone/>
            </a:pPr>
            <a:endParaRPr lang="sr-Cyrl-RS" dirty="0"/>
          </a:p>
          <a:p>
            <a:pPr marL="0" indent="0" algn="r">
              <a:buNone/>
            </a:pPr>
            <a:r>
              <a:rPr lang="sr-Cyrl-RS" dirty="0">
                <a:solidFill>
                  <a:srgbClr val="FF0000"/>
                </a:solidFill>
              </a:rPr>
              <a:t>(додати потпис и фотографију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Председника општине/ Градоначелника)</a:t>
            </a:r>
          </a:p>
          <a:p>
            <a:pPr marL="0" indent="0" algn="r">
              <a:buNone/>
            </a:pPr>
            <a:r>
              <a:rPr lang="sr-Cyrl-RS" dirty="0">
                <a:solidFill>
                  <a:srgbClr val="FF0000"/>
                </a:solidFill>
              </a:rPr>
              <a:t> 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9492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културе и информисања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343535" cy="4721352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r>
              <a:rPr lang="sr-Cyrl-CS" i="1" dirty="0">
                <a:solidFill>
                  <a:srgbClr val="FF0000"/>
                </a:solidFill>
              </a:rPr>
              <a:t>Програми у Библиотеци организовани су у складу са потребама и интересовањима свих категорија читалаца. За најмлађе су на Дечјем одељењу одржане бројне радионице, читалачка олимпијада, сусрети са дечјим писцима. Свакој од ових активности присуствује велики број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 ђака, посебно гостовањима писаца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које посети од 50 до 70 ученика.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Поред наведеног, Библиотека обележава и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значајне датуме и то: Дан матерњег језика,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Национални дан књиге, Светски дан дечје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књиге, Светски дан књиге и ауторских права,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Месец франкофоније, Ноћ музеја,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Дечја недеља, али и организује бројне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промоције часописа и књига, као и гостовања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 познатих личности- писаца, глумаца, итд.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Током ових догађаја, Библиотеку посети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више стотина грађана различитих узраста </a:t>
            </a:r>
          </a:p>
          <a:p>
            <a:pPr marL="0" indent="0">
              <a:buNone/>
            </a:pPr>
            <a:r>
              <a:rPr lang="sr-Cyrl-CS" i="1" dirty="0">
                <a:solidFill>
                  <a:srgbClr val="FF0000"/>
                </a:solidFill>
              </a:rPr>
              <a:t>и интересовања. </a:t>
            </a:r>
            <a:endParaRPr lang="sr-Latn-RS" i="1" dirty="0">
              <a:solidFill>
                <a:srgbClr val="FF0000"/>
              </a:solidFill>
            </a:endParaRP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11224267_1045974925436187_16501318426360062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120" y="2499237"/>
            <a:ext cx="4230880" cy="4324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CA7EC4C7-6CE0-4459-8906-0CC76A3AF0CE}"/>
              </a:ext>
            </a:extLst>
          </p:cNvPr>
          <p:cNvSpPr txBox="1">
            <a:spLocks/>
          </p:cNvSpPr>
          <p:nvPr/>
        </p:nvSpPr>
        <p:spPr>
          <a:xfrm>
            <a:off x="526144" y="913281"/>
            <a:ext cx="8091711" cy="47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очување, унапређење и представљање културног-историјског наслеђа, културне разноврсности, продукције и стваралаштва у локалној заједници и остваривање права грађана на информисање и унапређење јавног информисања</a:t>
            </a:r>
          </a:p>
        </p:txBody>
      </p:sp>
    </p:spTree>
    <p:extLst>
      <p:ext uri="{BB962C8B-B14F-4D97-AF65-F5344CB8AC3E}">
        <p14:creationId xmlns:p14="http://schemas.microsoft.com/office/powerpoint/2010/main" val="3237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24853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Развој спорта и омладине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5" y="1483151"/>
            <a:ext cx="8412480" cy="44927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5" y="1879731"/>
            <a:ext cx="776285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3808" y="4059792"/>
            <a:ext cx="7979822" cy="2645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600" i="1" dirty="0">
                <a:solidFill>
                  <a:srgbClr val="FF0000"/>
                </a:solidFill>
              </a:rPr>
              <a:t>Циљ, обезбеђивање услова за рад и унапређење капацитета спортских организација преко којих се остварује јавни интерес у области спорта у граду/општини, реализован је у потпуности у односу на план . </a:t>
            </a:r>
            <a:endParaRPr lang="sr-Latn-RS" sz="1600" i="1" dirty="0">
              <a:solidFill>
                <a:srgbClr val="FF0000"/>
              </a:solidFill>
            </a:endParaRPr>
          </a:p>
          <a:p>
            <a:r>
              <a:rPr lang="sr-Cyrl-CS" sz="1600" i="1" dirty="0">
                <a:solidFill>
                  <a:srgbClr val="FF0000"/>
                </a:solidFill>
              </a:rPr>
              <a:t>Крајем 20хх.године  објављен је јавни конкурс за доделу буџетских средстава у области спорта. Спортска удружења су по потписивању Уговора о додели средстава,  била у обавези да доставе планове потрошње на основу својих потреба.</a:t>
            </a:r>
            <a:endParaRPr lang="sr-Latn-RS" sz="1600" i="1" dirty="0">
              <a:solidFill>
                <a:srgbClr val="FF0000"/>
              </a:solidFill>
            </a:endParaRPr>
          </a:p>
          <a:p>
            <a:r>
              <a:rPr lang="sr-Cyrl-CS" sz="1600" i="1" dirty="0">
                <a:solidFill>
                  <a:srgbClr val="FF0000"/>
                </a:solidFill>
              </a:rPr>
              <a:t>У  току 20хх. године донета је и Одлука о финансирању  посебних програма спортских удружења и организација које доприносе развоју спорта, чије је седиште на подручју ххх, као и програма из области школског и рекреативног спорта и спортска лица са инвалидитетом у виду јавног позива. </a:t>
            </a:r>
            <a:endParaRPr lang="sr-Latn-RS" sz="1600" i="1" dirty="0">
              <a:solidFill>
                <a:srgbClr val="FF00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B9A61DC6-DE86-466A-8D45-81D57C2F05CD}"/>
              </a:ext>
            </a:extLst>
          </p:cNvPr>
          <p:cNvSpPr txBox="1">
            <a:spLocks/>
          </p:cNvSpPr>
          <p:nvPr/>
        </p:nvSpPr>
        <p:spPr>
          <a:xfrm>
            <a:off x="368833" y="929981"/>
            <a:ext cx="8227264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обезбеђивање приступа спорту и подршка пројектима везаним за развој спорта, као и обезбеђивање услова за развој и спровођење омладинске политике.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Опште услуге локалне самоуправе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5041" y="1920240"/>
            <a:ext cx="8595360" cy="4730755"/>
          </a:xfrm>
        </p:spPr>
        <p:txBody>
          <a:bodyPr>
            <a:normAutofit/>
          </a:bodyPr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r>
              <a:rPr lang="sr-Cyrl-CS" i="1" dirty="0">
                <a:solidFill>
                  <a:srgbClr val="FF0000"/>
                </a:solidFill>
              </a:rPr>
              <a:t>Циљ, обезбеђено континуирано функционисање органа ЈЛС и органа градске општине: Трошкови  који су предвиђени овим програмом, планирани су у параметрима индентичним у односу на 20хх. годину што је у складу са  рестриктивном политиком запошљавања у државним органима, и у том смислу су формирани и сви остали трошкови на начин на који и како је могуће утицати а да при томе функционисање локалне самоуправе задржи постојећи квантитет и квалитет.</a:t>
            </a:r>
            <a:endParaRPr lang="sr-Latn-RS" i="1" dirty="0">
              <a:solidFill>
                <a:srgbClr val="FF0000"/>
              </a:solidFill>
            </a:endParaRP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Uslužni-cen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504" y="4441195"/>
            <a:ext cx="3962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9C993D5-0CA5-44FE-9306-FA6034E66A4C}"/>
              </a:ext>
            </a:extLst>
          </p:cNvPr>
          <p:cNvSpPr txBox="1">
            <a:spLocks/>
          </p:cNvSpPr>
          <p:nvPr/>
        </p:nvSpPr>
        <p:spPr>
          <a:xfrm>
            <a:off x="456495" y="1221554"/>
            <a:ext cx="8151017" cy="57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обезбеђивање услуга јавне управе и остваривање и заштита права грађана и јавног интереса, одрживо управљање финансијама и администрирање изворних прихода локалне самоуправе, сервисирање обавеза које проистичу из задуживања за финансирање буџета и управљање јавним дугом, као и пружање ефикасне интервенције, ублажавање последица и обезбеђење снабдевености и стабилности на тржишту у случају ванредних ситуација.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err="1"/>
              <a:t>ПРОГРАМ:Политички</a:t>
            </a:r>
            <a:r>
              <a:rPr lang="sr-Cyrl-RS" sz="3200" dirty="0"/>
              <a:t> систем локалне самоуправе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53896"/>
            <a:ext cx="8595360" cy="4937760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r>
              <a:rPr lang="sr-Cyrl-CS" i="1" dirty="0">
                <a:solidFill>
                  <a:srgbClr val="FF0000"/>
                </a:solidFill>
              </a:rPr>
              <a:t>Са 8 одржаних седница Скупштине града/општине </a:t>
            </a:r>
            <a:r>
              <a:rPr lang="sr-Cyrl-CS" i="1" dirty="0" err="1">
                <a:solidFill>
                  <a:srgbClr val="FF0000"/>
                </a:solidFill>
              </a:rPr>
              <a:t>ххх</a:t>
            </a:r>
            <a:r>
              <a:rPr lang="sr-Cyrl-CS" i="1" dirty="0">
                <a:solidFill>
                  <a:srgbClr val="FF0000"/>
                </a:solidFill>
              </a:rPr>
              <a:t>, Скупштина је у потпуности обављала делатности из своје надлежности у складу са Законом о локалној самоуправи и Статутом града/општине </a:t>
            </a:r>
            <a:r>
              <a:rPr lang="sr-Cyrl-CS" i="1" dirty="0" err="1">
                <a:solidFill>
                  <a:srgbClr val="FF0000"/>
                </a:solidFill>
              </a:rPr>
              <a:t>ххх</a:t>
            </a:r>
            <a:endParaRPr lang="sr-Cyrl-RS" i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MIX_663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24200"/>
            <a:ext cx="8001056" cy="3267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514913C1-9632-487A-8FFE-151FABA343E6}"/>
              </a:ext>
            </a:extLst>
          </p:cNvPr>
          <p:cNvSpPr txBox="1">
            <a:spLocks/>
          </p:cNvSpPr>
          <p:nvPr/>
        </p:nvSpPr>
        <p:spPr>
          <a:xfrm>
            <a:off x="262030" y="1137286"/>
            <a:ext cx="8595360" cy="32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је 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бављање основних функција изборних органа локалне самоуправе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314240"/>
            <a:ext cx="8591550" cy="752855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ПРОГРАМ: Енергетска ефикасност и обновљиви извори енергије</a:t>
            </a:r>
            <a:endParaRPr lang="sr-Latn-R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4" y="1828800"/>
            <a:ext cx="8593455" cy="4407408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>
                <a:solidFill>
                  <a:srgbClr val="FF0000"/>
                </a:solidFill>
              </a:rPr>
              <a:t>ххх</a:t>
            </a:r>
            <a:r>
              <a:rPr lang="sr-Cyrl-RS" dirty="0"/>
              <a:t> динара</a:t>
            </a:r>
          </a:p>
          <a:p>
            <a:r>
              <a:rPr lang="sr-Cyrl-RS" i="1" dirty="0">
                <a:solidFill>
                  <a:srgbClr val="FF0000"/>
                </a:solidFill>
              </a:rPr>
              <a:t>У оквиру овог програма је успешно извршена замена уличне расвете, кроз приватно јавно партнерство, ЛЕД расветом. На овај начин смо имали уштеду у буџету у односу на раније године од хх %</a:t>
            </a: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6644449" cy="34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9CA18299-6367-4410-BC33-A8CFD1ACE7EB}"/>
              </a:ext>
            </a:extLst>
          </p:cNvPr>
          <p:cNvSpPr txBox="1">
            <a:spLocks/>
          </p:cNvSpPr>
          <p:nvPr/>
        </p:nvSpPr>
        <p:spPr>
          <a:xfrm>
            <a:off x="272415" y="1143000"/>
            <a:ext cx="85953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Сврха Програма је одрживи енергетски развој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/>
              </a:rPr>
              <a:t>града/општине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кроз постицање унапређења енергетске ефикасности, побољшање енергетске инфраструктуре и ширу употребу обновљивих извора енергије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6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sr-Cyrl-RS" sz="2500" dirty="0"/>
              <a:t>Захваљујемо Вам се што сте издвојили време и пажљиво прегледали презентацију</a:t>
            </a:r>
            <a:endParaRPr lang="sr-Latn-R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  <a:p>
            <a:endParaRPr lang="sr-Cyrl-RS" dirty="0"/>
          </a:p>
          <a:p>
            <a:r>
              <a:rPr lang="sr-Cyrl-RS" dirty="0"/>
              <a:t>Уколико сте заинтересовани да погледате Одлуку о завршном рачуну </a:t>
            </a:r>
            <a:r>
              <a:rPr lang="sr-Cyrl-RS" dirty="0" smtClean="0"/>
              <a:t>Општине Петровац на Млави за 20</a:t>
            </a:r>
            <a:r>
              <a:rPr lang="sr-Cyrl-RS" dirty="0" smtClean="0">
                <a:solidFill>
                  <a:srgbClr val="FF0000"/>
                </a:solidFill>
              </a:rPr>
              <a:t>21</a:t>
            </a:r>
            <a:r>
              <a:rPr lang="sr-Cyrl-RS" dirty="0" smtClean="0"/>
              <a:t>.годину</a:t>
            </a:r>
            <a:r>
              <a:rPr lang="sr-Cyrl-RS" dirty="0"/>
              <a:t>, са свим пратећим документима у целини, исту можете преузети на следећем линку интернет странице општинске </a:t>
            </a:r>
            <a:r>
              <a:rPr lang="sr-Cyrl-RS" dirty="0" smtClean="0"/>
              <a:t>управе</a:t>
            </a:r>
            <a:r>
              <a:rPr lang="sr-Cyrl-RS" dirty="0"/>
              <a:t>: </a:t>
            </a:r>
            <a:r>
              <a:rPr lang="sr-Latn-RS" dirty="0">
                <a:solidFill>
                  <a:srgbClr val="FF0000"/>
                </a:solidFill>
              </a:rPr>
              <a:t>https://www.petrovacnamlavi.rs/dokumenta/budzet/</a:t>
            </a:r>
            <a:endParaRPr lang="sr-Cyrl-RS" dirty="0">
              <a:solidFill>
                <a:srgbClr val="FF0000"/>
              </a:solidFill>
            </a:endParaRPr>
          </a:p>
          <a:p>
            <a:r>
              <a:rPr lang="sr-Cyrl-RS" dirty="0"/>
              <a:t>Уколико имате питања у вези са  Водичем/презентацијом или Одлуком о завршном рачуну, можете нам писати на адресу: </a:t>
            </a:r>
            <a:r>
              <a:rPr lang="en-US" dirty="0" smtClean="0"/>
              <a:t>racunovodstvo@petrovacnamlavi.rs</a:t>
            </a:r>
            <a:r>
              <a:rPr lang="sr-Cyrl-RS" dirty="0" smtClean="0"/>
              <a:t> </a:t>
            </a:r>
            <a:r>
              <a:rPr lang="sr-Cyrl-RS" dirty="0"/>
              <a:t>и оставити контакт податке за достављање одговора.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01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Буџет </a:t>
            </a:r>
            <a:r>
              <a:rPr lang="sr-Cyrl-RS" sz="3000" b="1" dirty="0" smtClean="0"/>
              <a:t>општине </a:t>
            </a:r>
            <a:r>
              <a:rPr lang="sr-Cyrl-RS" sz="3000" b="1" dirty="0"/>
              <a:t>– од плана до реализације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298680"/>
            <a:ext cx="849268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 smtClean="0"/>
              <a:t>општине </a:t>
            </a:r>
            <a:r>
              <a:rPr lang="sr-Cyrl-RS" sz="1700" dirty="0"/>
              <a:t>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</a:t>
            </a:r>
            <a:r>
              <a:rPr lang="sr-Cyrl-RS" sz="1700" dirty="0" smtClean="0"/>
              <a:t>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  <a:endParaRPr lang="sr-Cyrl-RS" sz="1700" dirty="0" smtClean="0"/>
          </a:p>
          <a:p>
            <a:pPr algn="just"/>
            <a:endParaRPr lang="en-US" sz="900" dirty="0" smtClean="0"/>
          </a:p>
          <a:p>
            <a:pPr algn="just"/>
            <a:r>
              <a:rPr lang="sr-Cyrl-RS" sz="1700" dirty="0" smtClean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Петровац на Млави,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 </a:t>
            </a:r>
          </a:p>
          <a:p>
            <a:pPr algn="just"/>
            <a:endParaRPr lang="sr-Cyrl-RS" sz="1700" dirty="0"/>
          </a:p>
          <a:p>
            <a:pPr algn="just"/>
            <a:r>
              <a:rPr lang="sr-Cyrl-RS" sz="1700" dirty="0"/>
              <a:t>Током извршења буџета може доћи до одступања од планираног услед непредвиђених околности или реализације прихода у мањем обиму од иницијално планираних што последично утиче на финансирање планираних активности и пројеката. </a:t>
            </a:r>
          </a:p>
          <a:p>
            <a:pPr algn="just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827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01964"/>
              </p:ext>
            </p:extLst>
          </p:nvPr>
        </p:nvGraphicFramePr>
        <p:xfrm>
          <a:off x="139889" y="533400"/>
          <a:ext cx="8991600" cy="1712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sr-Cyrl-RS" sz="2000" dirty="0"/>
                        <a:t>Директни буџетски корисници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1746">
                <a:tc>
                  <a:txBody>
                    <a:bodyPr/>
                    <a:lstStyle/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Скупштина општине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Председник  општине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Општинско веће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Општинска</a:t>
                      </a:r>
                      <a:r>
                        <a:rPr lang="sr-Cyrl-RS" alt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управа</a:t>
                      </a:r>
                    </a:p>
                    <a:p>
                      <a:pPr algn="just" defTabSz="2095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sr-Cyrl-RS" alt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Општински правобранилац</a:t>
                      </a:r>
                      <a:endParaRPr lang="sr-Cyrl-RS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sr-Cyrl-R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Индиректни буџетски корисници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8878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Предшколска</a:t>
                      </a: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 установа Галеб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Завичајни музеј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Народна библиотека  Ђура Јакшић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Културно просветни центар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Дирекција за омладину и спорт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Спортски центар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Туристичка организација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400" baseline="0" dirty="0" smtClean="0">
                          <a:cs typeface="Calibri" panose="020F0502020204030204" pitchFamily="34" charset="0"/>
                        </a:rPr>
                        <a:t>M</a:t>
                      </a: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З Бистрица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Бошњак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Буровац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Бусур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Везичево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Велики Поповац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Велико Лаоле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Витовница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Вошановац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Добрње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Дубочка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Ждрело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Забрђе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Каменово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Кладурово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Кнежица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Крвије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Лесковац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Лопушник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Мало Лаоле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Манастирица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Мелница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Орешковица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Орљево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Панково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Петровац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Рановац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Рашанац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Стамница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Стамничка река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Старчево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Табановац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Трновче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Ћовдин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sr-Cyrl-RS" altLang="en-US" sz="1400" baseline="0" dirty="0" smtClean="0">
                          <a:cs typeface="Calibri" panose="020F0502020204030204" pitchFamily="34" charset="0"/>
                        </a:rPr>
                        <a:t>МЗ Шетоње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sr-Cyrl-RS" altLang="en-US" sz="1400" baseline="0" dirty="0" smtClean="0"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ru-RU" altLang="en-US" sz="1400" dirty="0"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ru-RU" alt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Остали корисници буџетских средстава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7372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ОШ.</a:t>
                      </a: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 «</a:t>
                      </a: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Бата Булић»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ОШ. «Бранко Радичевић»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ОШ. «Ђура Јакшић»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ОШ. «Жарко</a:t>
                      </a: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 Зрељанин</a:t>
                      </a: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dirty="0" smtClean="0">
                          <a:cs typeface="Calibri" panose="020F0502020204030204" pitchFamily="34" charset="0"/>
                        </a:rPr>
                        <a:t>ОШ.</a:t>
                      </a: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 «Јован Шербановић»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ОШ. «М. Букумировић Букум»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ОШ. «Проф. Брана Пауновић»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ОШ. «Света Михајловић»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altLang="en-US" sz="1400" baseline="0" dirty="0" smtClean="0">
                          <a:cs typeface="Calibri" panose="020F0502020204030204" pitchFamily="34" charset="0"/>
                        </a:rPr>
                        <a:t>СШ. «Младост»</a:t>
                      </a:r>
                      <a:endParaRPr lang="ru-RU" altLang="en-US" sz="1400" dirty="0"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5" y="0"/>
            <a:ext cx="7914849" cy="625474"/>
          </a:xfrm>
        </p:spPr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0384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Структура остварених текућих прихода и примања</a:t>
            </a:r>
            <a:br>
              <a:rPr lang="sr-Cyrl-RS" dirty="0"/>
            </a:br>
            <a:r>
              <a:rPr lang="sr-Cyrl-RS" dirty="0"/>
              <a:t>буџета града/општине - номинални износи</a:t>
            </a:r>
            <a:endParaRPr lang="sr-Latn-C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3539753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Структура остварених текућих прихода и примања буџета града/општине - процентуални </a:t>
            </a:r>
            <a:r>
              <a:rPr lang="sr-Cyrl-RS" dirty="0" smtClean="0"/>
              <a:t>износи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1755589"/>
              </p:ext>
            </p:extLst>
          </p:nvPr>
        </p:nvGraphicFramePr>
        <p:xfrm>
          <a:off x="274638" y="1298575"/>
          <a:ext cx="8640762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42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400"/>
          </a:xfrm>
        </p:spPr>
        <p:txBody>
          <a:bodyPr/>
          <a:lstStyle/>
          <a:p>
            <a:r>
              <a:rPr lang="sr-Cyrl-RS" sz="3200" dirty="0"/>
              <a:t>Остварење прихода и примања у односу на план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6440785"/>
              </p:ext>
            </p:extLst>
          </p:nvPr>
        </p:nvGraphicFramePr>
        <p:xfrm>
          <a:off x="274638" y="914401"/>
          <a:ext cx="8594725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57150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dirty="0"/>
              <a:t>Током </a:t>
            </a:r>
            <a:r>
              <a:rPr lang="sr-Cyrl-RS" sz="1600" dirty="0" smtClean="0"/>
              <a:t>2021. </a:t>
            </a:r>
            <a:r>
              <a:rPr lang="sr-Cyrl-RS" sz="1600" dirty="0"/>
              <a:t>године остварење прихода и примања било је готово потпуно уједначен</a:t>
            </a:r>
            <a:r>
              <a:rPr lang="sr-Latn-RS" sz="1600" dirty="0"/>
              <a:t>o</a:t>
            </a:r>
            <a:r>
              <a:rPr lang="sr-Cyrl-RS" sz="1600" dirty="0"/>
              <a:t> са планом дефинисаним у оквиру </a:t>
            </a:r>
            <a:r>
              <a:rPr lang="sr-Latn-RS" sz="1600" dirty="0"/>
              <a:t>O</a:t>
            </a:r>
            <a:r>
              <a:rPr lang="sr-Cyrl-RS" sz="1600" dirty="0"/>
              <a:t>длуке о буџету за </a:t>
            </a:r>
            <a:r>
              <a:rPr lang="sr-Cyrl-RS" sz="1600" dirty="0" smtClean="0"/>
              <a:t>2021. </a:t>
            </a:r>
            <a:r>
              <a:rPr lang="sr-Cyrl-RS" sz="1600" dirty="0"/>
              <a:t>годину</a:t>
            </a:r>
            <a:r>
              <a:rPr lang="sr-Latn-RS" sz="1600" dirty="0"/>
              <a:t>.</a:t>
            </a:r>
            <a:r>
              <a:rPr lang="sr-Cyrl-RS" sz="1600" dirty="0"/>
              <a:t> </a:t>
            </a:r>
            <a:r>
              <a:rPr lang="sr-Latn-RS" sz="1600" dirty="0"/>
              <a:t>T</a:t>
            </a:r>
            <a:r>
              <a:rPr lang="sr-Cyrl-RS" sz="1600" dirty="0"/>
              <a:t>о указује да су приливи у буџет стабилни и дозвољавају реално планирање функционисања и даљег развоја града.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25866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11818</TotalTime>
  <Words>3259</Words>
  <Application>Microsoft Office PowerPoint</Application>
  <PresentationFormat>On-screen Show (4:3)</PresentationFormat>
  <Paragraphs>338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Водич кроз одлуку о завршном рачуну буџета општине за 2021.годину</vt:lpstr>
      <vt:lpstr>Садржај:</vt:lpstr>
      <vt:lpstr>Уводна реч</vt:lpstr>
      <vt:lpstr>Буџет општине – од плана до реализације</vt:lpstr>
      <vt:lpstr>Ко се финансира из буџета?</vt:lpstr>
      <vt:lpstr>Шта су приходи и примања буџета?</vt:lpstr>
      <vt:lpstr>Структура остварених текућих прихода и примања буџета града/општине - номинални износи</vt:lpstr>
      <vt:lpstr>Структура остварених текућих прихода и примања буџета града/општине - процентуални износи</vt:lpstr>
      <vt:lpstr>Остварење прихода и примања у односу на план</vt:lpstr>
      <vt:lpstr>PowerPoint Presentation</vt:lpstr>
      <vt:lpstr>Структура извршених расхода и издатака буџета града - номинални износи</vt:lpstr>
      <vt:lpstr>Структура извршених расхода и издатака буџета града/општине - процентуални износи</vt:lpstr>
      <vt:lpstr>Извршење расхода и издатака у односу на план</vt:lpstr>
      <vt:lpstr>Преглед извршења по корисницима – номинални износи</vt:lpstr>
      <vt:lpstr>Преглед извршења по корисницима – процентуални износи</vt:lpstr>
      <vt:lpstr>Програмско буџетирање и његова примена у буџету општине Петровац на Млави</vt:lpstr>
      <vt:lpstr>Преглед извршења по програмима</vt:lpstr>
      <vt:lpstr>ПРОГРАМ: Становање, урбанизам и просторно планирање</vt:lpstr>
      <vt:lpstr>ПРОГРАМ: Комуналне делатности </vt:lpstr>
      <vt:lpstr>ПРОГРАМ: Локални економски развој</vt:lpstr>
      <vt:lpstr>ПРОГРАМ: Развој туризма</vt:lpstr>
      <vt:lpstr>ПРОГРАМ: Пољопривреда и рурални развој</vt:lpstr>
      <vt:lpstr>ПРОГРАМ: Заштита животне средине</vt:lpstr>
      <vt:lpstr>ПРОГРАМ: Организација саобраћаја и саобраћајна инфраструктура</vt:lpstr>
      <vt:lpstr>ПРОГРАМ: Предшколско васпитање и образовање</vt:lpstr>
      <vt:lpstr>ПРОГРАМ: Основно образовање и васпитање</vt:lpstr>
      <vt:lpstr>ПРОГРАМ: Средње образовање и васпитање</vt:lpstr>
      <vt:lpstr>ПРОГРАМ: Социјална и дечија заштита</vt:lpstr>
      <vt:lpstr>ПРОГРАМ: Здравствена заштита</vt:lpstr>
      <vt:lpstr>ПРОГРАМ: Развој културе и информисања</vt:lpstr>
      <vt:lpstr>ПРОГРАМ: Развој спорта и омладине</vt:lpstr>
      <vt:lpstr>ПРОГРАМ: Опште услуге локалне самоуправе</vt:lpstr>
      <vt:lpstr>ПРОГРАМ:Политички систем локалне самоуправе</vt:lpstr>
      <vt:lpstr>ПРОГРАМ: Енергетска ефикасност и обновљиви извори енергије</vt:lpstr>
      <vt:lpstr>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КОНСОЛИДОВАНИ ЗАВРШНИ РАЧУН БУЏЕТА ОПШТИНЕ ВЕЛИКО ГРАДИШТЕ ЗА 2014.ГОДИНУ</dc:title>
  <dc:creator>JPantic</dc:creator>
  <cp:lastModifiedBy>RSRV</cp:lastModifiedBy>
  <cp:revision>186</cp:revision>
  <cp:lastPrinted>2018-09-10T13:38:36Z</cp:lastPrinted>
  <dcterms:created xsi:type="dcterms:W3CDTF">2006-08-16T00:00:00Z</dcterms:created>
  <dcterms:modified xsi:type="dcterms:W3CDTF">2022-07-20T06:51:44Z</dcterms:modified>
</cp:coreProperties>
</file>