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75" r:id="rId6"/>
    <p:sldId id="262" r:id="rId7"/>
    <p:sldId id="282" r:id="rId8"/>
    <p:sldId id="261" r:id="rId9"/>
    <p:sldId id="263" r:id="rId10"/>
    <p:sldId id="283" r:id="rId11"/>
    <p:sldId id="264" r:id="rId12"/>
    <p:sldId id="277" r:id="rId13"/>
    <p:sldId id="266" r:id="rId14"/>
    <p:sldId id="284" r:id="rId15"/>
    <p:sldId id="268" r:id="rId16"/>
    <p:sldId id="276" r:id="rId17"/>
    <p:sldId id="271" r:id="rId18"/>
    <p:sldId id="272" r:id="rId19"/>
    <p:sldId id="273" r:id="rId20"/>
    <p:sldId id="274" r:id="rId21"/>
    <p:sldId id="285" r:id="rId22"/>
    <p:sldId id="286" r:id="rId23"/>
    <p:sldId id="287" r:id="rId24"/>
    <p:sldId id="278" r:id="rId2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79" d="100"/>
          <a:sy n="79" d="100"/>
        </p:scale>
        <p:origin x="-143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G:\Gradjanski%20budzet%20primeri\gradjanski-budzet-pite-format%20NC%20250118.xlsx" TargetMode="External"/><Relationship Id="rId4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452863076244946"/>
          <c:y val="0.3337448818897652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3"/>
          <c:dPt>
            <c:idx val="2"/>
            <c:bubble3D val="0"/>
            <c:explosion val="5"/>
          </c:dPt>
          <c:dLbls>
            <c:dLbl>
              <c:idx val="0"/>
              <c:layout>
                <c:manualLayout>
                  <c:x val="0.1207341231253091"/>
                  <c:y val="0.58226355044983036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Порески </a:t>
                    </a:r>
                    <a:r>
                      <a:rPr lang="sr-Cyrl-RS" dirty="0"/>
                      <a:t>приходи
</a:t>
                    </a:r>
                    <a:r>
                      <a:rPr lang="sr-Cyrl-RS" dirty="0" smtClean="0"/>
                      <a:t>50,77%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68114424909564764"/>
                  <c:y val="0.29638088737022711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Трансфери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39,16%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293351966793174"/>
                  <c:y val="-0.54118720476676507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 други непорески  </a:t>
                    </a:r>
                    <a:r>
                      <a:rPr lang="sr-Cyrl-RS" dirty="0"/>
                      <a:t>приходи
</a:t>
                    </a:r>
                    <a:r>
                      <a:rPr lang="sr-Cyrl-RS" dirty="0" smtClean="0"/>
                      <a:t>8,13 %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6C-4AB1-9E93-3921DE0FC15C}"/>
                </c:ext>
              </c:extLst>
            </c:dLbl>
            <c:dLbl>
              <c:idx val="5"/>
              <c:layout>
                <c:manualLayout>
                  <c:x val="3.9034411915767842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пренета </a:t>
                    </a:r>
                    <a:r>
                      <a:rPr lang="ru-RU" dirty="0"/>
                      <a:t>средства ихз претходне године
</a:t>
                    </a:r>
                    <a:r>
                      <a:rPr lang="ru-RU" dirty="0" smtClean="0"/>
                      <a:t>1,94%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General</c:formatCode>
                <c:ptCount val="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</c:v>
                </c:pt>
                <c:pt idx="5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76C-4AB1-9E93-3921DE0FC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9181943551355"/>
          <c:y val="0.31492135247799907"/>
          <c:w val="0.53601721202415265"/>
          <c:h val="0.47396905974988485"/>
        </c:manualLayout>
      </c:layout>
      <c:pie3DChart>
        <c:varyColors val="1"/>
        <c:ser>
          <c:idx val="0"/>
          <c:order val="0"/>
          <c:explosion val="1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7E-411E-A7EE-877B23681A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7E-411E-A7EE-877B23681A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7E-411E-A7EE-877B23681A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87E-411E-A7EE-877B23681A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87E-411E-A7EE-877B23681A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87E-411E-A7EE-877B23681A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87E-411E-A7EE-877B23681AA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87E-411E-A7EE-877B23681AA4}"/>
              </c:ext>
            </c:extLst>
          </c:dPt>
          <c:dLbls>
            <c:dLbl>
              <c:idx val="0"/>
              <c:layout>
                <c:manualLayout>
                  <c:x val="-0.39650744735490562"/>
                  <c:y val="-3.7647058823529506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расходи </a:t>
                    </a:r>
                    <a:r>
                      <a:rPr lang="sr-Cyrl-RS" dirty="0"/>
                      <a:t>за запослене
</a:t>
                    </a:r>
                    <a:r>
                      <a:rPr lang="sr-Cyrl-RS" dirty="0" smtClean="0"/>
                      <a:t>24.48%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37185413456599897"/>
                  <c:y val="0.28235294117647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коришћење </a:t>
                    </a:r>
                    <a:r>
                      <a:rPr lang="ru-RU" dirty="0"/>
                      <a:t>услуга и роба
</a:t>
                    </a:r>
                    <a:r>
                      <a:rPr lang="ru-RU" dirty="0" smtClean="0"/>
                      <a:t>29,81%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1361068310220852E-2"/>
                  <c:y val="-0.58039215686274515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субвенције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1,79%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7E-411E-A7EE-877B23681AA4}"/>
                </c:ext>
              </c:extLst>
            </c:dLbl>
            <c:dLbl>
              <c:idx val="3"/>
              <c:layout>
                <c:manualLayout>
                  <c:x val="0.65331278890600919"/>
                  <c:y val="5.0196078431372547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дотације </a:t>
                    </a:r>
                    <a:r>
                      <a:rPr lang="sr-Cyrl-RS" dirty="0"/>
                      <a:t>и трансфери
</a:t>
                    </a:r>
                    <a:r>
                      <a:rPr lang="sr-Cyrl-RS" dirty="0" smtClean="0"/>
                      <a:t>12,</a:t>
                    </a:r>
                    <a:r>
                      <a:rPr lang="en-US" dirty="0" smtClean="0"/>
                      <a:t>53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7E-411E-A7EE-877B23681AA4}"/>
                </c:ext>
              </c:extLst>
            </c:dLbl>
            <c:dLbl>
              <c:idx val="4"/>
              <c:layout>
                <c:manualLayout>
                  <c:x val="-1.4381099126861838E-2"/>
                  <c:y val="0.14117647058823529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социјална </a:t>
                    </a:r>
                    <a:r>
                      <a:rPr lang="sr-Cyrl-RS" dirty="0"/>
                      <a:t>помоћ
</a:t>
                    </a:r>
                    <a:r>
                      <a:rPr lang="en-US" dirty="0" smtClean="0"/>
                      <a:t>1,</a:t>
                    </a:r>
                    <a:r>
                      <a:rPr lang="sr-Cyrl-RS" dirty="0" smtClean="0"/>
                      <a:t>54%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7252344612547466E-2"/>
                  <c:y val="7.215686274509804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остали </a:t>
                    </a:r>
                    <a:r>
                      <a:rPr lang="sr-Cyrl-RS" dirty="0"/>
                      <a:t>расходи
</a:t>
                    </a:r>
                    <a:r>
                      <a:rPr lang="sr-Cyrl-RS" dirty="0" smtClean="0"/>
                      <a:t>11,62%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7E-411E-A7EE-877B23681AA4}"/>
                </c:ext>
              </c:extLst>
            </c:dLbl>
            <c:dLbl>
              <c:idx val="6"/>
              <c:layout>
                <c:manualLayout>
                  <c:x val="0.46019517205957883"/>
                  <c:y val="-1.882352941176470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капитални </a:t>
                    </a:r>
                    <a:r>
                      <a:rPr lang="sr-Cyrl-RS" dirty="0"/>
                      <a:t>издаци
</a:t>
                    </a:r>
                    <a:r>
                      <a:rPr lang="sr-Cyrl-RS" dirty="0" smtClean="0"/>
                      <a:t>17,22%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31022085259373394"/>
                  <c:y val="5.019607843137262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средства </a:t>
                    </a:r>
                    <a:r>
                      <a:rPr lang="sr-Cyrl-RS" dirty="0"/>
                      <a:t>резерве 
</a:t>
                    </a:r>
                    <a:r>
                      <a:rPr lang="sr-Cyrl-RS" dirty="0" smtClean="0"/>
                      <a:t>1,01%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7E-411E-A7EE-877B23681AA4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2000</c:v>
                </c:pt>
                <c:pt idx="1">
                  <c:v>1000</c:v>
                </c:pt>
                <c:pt idx="2">
                  <c:v>3000</c:v>
                </c:pt>
                <c:pt idx="3">
                  <c:v>400</c:v>
                </c:pt>
                <c:pt idx="4">
                  <c:v>500</c:v>
                </c:pt>
                <c:pt idx="5">
                  <c:v>60</c:v>
                </c:pt>
                <c:pt idx="6">
                  <c:v>1500</c:v>
                </c:pt>
                <c:pt idx="7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87E-411E-A7EE-877B23681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3016"/>
          <c:y val="0.37589947089947212"/>
          <c:w val="0.40236148955495105"/>
          <c:h val="0.36484126984127052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16-44F9-9B73-F924052B0F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16-44F9-9B73-F924052B0F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16-44F9-9B73-F924052B0F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16-44F9-9B73-F924052B0F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116-44F9-9B73-F924052B0F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116-44F9-9B73-F924052B0F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116-44F9-9B73-F924052B0F5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116-44F9-9B73-F924052B0F5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116-44F9-9B73-F924052B0F5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116-44F9-9B73-F924052B0F5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116-44F9-9B73-F924052B0F5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116-44F9-9B73-F924052B0F5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116-44F9-9B73-F924052B0F5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116-44F9-9B73-F924052B0F5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116-44F9-9B73-F924052B0F5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116-44F9-9B73-F924052B0F5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D116-44F9-9B73-F924052B0F54}"/>
              </c:ext>
            </c:extLst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12170753860127159"/>
                  <c:y val="-0.28835978835978937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КОМУНАЛНЕ </a:t>
                    </a:r>
                    <a:r>
                      <a:rPr lang="sr-Cyrl-RS" dirty="0"/>
                      <a:t>ДЕЛАТНОСТИ 
</a:t>
                    </a:r>
                    <a:r>
                      <a:rPr lang="sr-Cyrl-RS" dirty="0" smtClean="0"/>
                      <a:t>5,32%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16-44F9-9B73-F924052B0F5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16-44F9-9B73-F924052B0F54}"/>
                </c:ext>
              </c:extLst>
            </c:dLbl>
            <c:dLbl>
              <c:idx val="3"/>
              <c:layout>
                <c:manualLayout>
                  <c:x val="0.15809131831737044"/>
                  <c:y val="-0.17045463409507333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РАЗВОЈ ТУРИЗМА</a:t>
                    </a:r>
                    <a:r>
                      <a:rPr lang="en-US" dirty="0" smtClean="0"/>
                      <a:t>  2,34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16-44F9-9B73-F924052B0F54}"/>
                </c:ext>
              </c:extLst>
            </c:dLbl>
            <c:dLbl>
              <c:idx val="4"/>
              <c:layout>
                <c:manualLayout>
                  <c:x val="8.6661506009054798E-2"/>
                  <c:y val="-4.15572733695899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ПОЉОПРИВРЕДА </a:t>
                    </a:r>
                    <a:r>
                      <a:rPr lang="ru-RU" dirty="0"/>
                      <a:t>И РУРАЛНИ </a:t>
                    </a:r>
                    <a:r>
                      <a:rPr lang="ru-RU" dirty="0" smtClean="0"/>
                      <a:t>РАЗВО</a:t>
                    </a:r>
                    <a:r>
                      <a:rPr lang="en-US" dirty="0" smtClean="0"/>
                      <a:t>J 1,03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16-44F9-9B73-F924052B0F54}"/>
                </c:ext>
              </c:extLst>
            </c:dLbl>
            <c:dLbl>
              <c:idx val="5"/>
              <c:layout>
                <c:manualLayout>
                  <c:x val="5.8128973660308787E-2"/>
                  <c:y val="3.174603174603174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 </a:t>
                    </a:r>
                    <a:r>
                      <a:rPr lang="sr-Cyrl-RS" dirty="0"/>
                      <a:t>ЗАШТИТА ЖИВОТНЕ СРЕДИНЕ
</a:t>
                    </a:r>
                    <a:r>
                      <a:rPr lang="sr-Cyrl-RS" dirty="0" smtClean="0"/>
                      <a:t>0,</a:t>
                    </a:r>
                    <a:r>
                      <a:rPr lang="en-US" dirty="0" smtClean="0"/>
                      <a:t>83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16-44F9-9B73-F924052B0F54}"/>
                </c:ext>
              </c:extLst>
            </c:dLbl>
            <c:dLbl>
              <c:idx val="6"/>
              <c:layout>
                <c:manualLayout>
                  <c:x val="0.10899182561307917"/>
                  <c:y val="0.14021164021164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ОРГАНИЗАЦИЈА </a:t>
                    </a:r>
                    <a:r>
                      <a:rPr lang="ru-RU" dirty="0"/>
                      <a:t>САОБРАЋАЈА И САОБРАЋАЈНА ИНФРАСТРУКТУРА
</a:t>
                    </a:r>
                    <a:r>
                      <a:rPr lang="sr-Cyrl-RS" dirty="0" smtClean="0"/>
                      <a:t>1</a:t>
                    </a:r>
                    <a:r>
                      <a:rPr lang="en-US" dirty="0" smtClean="0"/>
                      <a:t>4,13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16-44F9-9B73-F924052B0F54}"/>
                </c:ext>
              </c:extLst>
            </c:dLbl>
            <c:dLbl>
              <c:idx val="7"/>
              <c:layout>
                <c:manualLayout>
                  <c:x val="-5.4495912806539681E-3"/>
                  <c:y val="0.131426280048327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Предшколско </a:t>
                    </a:r>
                    <a:r>
                      <a:rPr lang="ru-RU" dirty="0"/>
                      <a:t>васпитање и образовање
</a:t>
                    </a:r>
                    <a:r>
                      <a:rPr lang="en-US" dirty="0" smtClean="0"/>
                      <a:t>10,05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16-44F9-9B73-F924052B0F54}"/>
                </c:ext>
              </c:extLst>
            </c:dLbl>
            <c:dLbl>
              <c:idx val="8"/>
              <c:layout>
                <c:manualLayout>
                  <c:x val="-0.19255222524977272"/>
                  <c:y val="0.126984126984126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Основно </a:t>
                    </a:r>
                    <a:r>
                      <a:rPr lang="ru-RU" dirty="0"/>
                      <a:t>образовање И ВАСПИТАЊЕ
</a:t>
                    </a:r>
                    <a:r>
                      <a:rPr lang="en-US" dirty="0" smtClean="0"/>
                      <a:t>8,48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116-44F9-9B73-F924052B0F54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Средње </a:t>
                    </a:r>
                    <a:r>
                      <a:rPr lang="ru-RU" dirty="0"/>
                      <a:t>образовање И ВАСПИТАЊЕ
</a:t>
                    </a:r>
                    <a:r>
                      <a:rPr lang="en-US" dirty="0" smtClean="0"/>
                      <a:t>1.38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116-44F9-9B73-F924052B0F54}"/>
                </c:ext>
              </c:extLst>
            </c:dLbl>
            <c:dLbl>
              <c:idx val="10"/>
              <c:layout>
                <c:manualLayout>
                  <c:x val="-0.22524977293369663"/>
                  <c:y val="5.55555555555554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СОЦИЈАЛНА </a:t>
                    </a:r>
                    <a:r>
                      <a:rPr lang="ru-RU" dirty="0"/>
                      <a:t>И ДЕЧИЈА ЗАШТИТА 
</a:t>
                    </a:r>
                    <a:r>
                      <a:rPr lang="en-US" dirty="0" smtClean="0"/>
                      <a:t>4,22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116-44F9-9B73-F924052B0F54}"/>
                </c:ext>
              </c:extLst>
            </c:dLbl>
            <c:dLbl>
              <c:idx val="11"/>
              <c:layout>
                <c:manualLayout>
                  <c:x val="-0.17801998183469631"/>
                  <c:y val="7.9365079365079413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ЗДРАВСТВЕНА </a:t>
                    </a:r>
                    <a:r>
                      <a:rPr lang="sr-Cyrl-RS" dirty="0"/>
                      <a:t>ЗАШТИТА
</a:t>
                    </a:r>
                    <a:r>
                      <a:rPr lang="en-US" dirty="0" smtClean="0"/>
                      <a:t>1.73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116-44F9-9B73-F924052B0F54}"/>
                </c:ext>
              </c:extLst>
            </c:dLbl>
            <c:dLbl>
              <c:idx val="12"/>
              <c:layout>
                <c:manualLayout>
                  <c:x val="-0.16530426884650321"/>
                  <c:y val="-3.9682539682539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Развој </a:t>
                    </a:r>
                    <a:r>
                      <a:rPr lang="ru-RU" dirty="0"/>
                      <a:t>културе и информисања
</a:t>
                    </a:r>
                    <a:r>
                      <a:rPr lang="en-US" dirty="0" smtClean="0"/>
                      <a:t>7,06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116-44F9-9B73-F924052B0F54}"/>
                </c:ext>
              </c:extLst>
            </c:dLbl>
            <c:dLbl>
              <c:idx val="13"/>
              <c:layout>
                <c:manualLayout>
                  <c:x val="-0.20708446866485014"/>
                  <c:y val="-1.85185185185185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Развој </a:t>
                    </a:r>
                    <a:r>
                      <a:rPr lang="ru-RU" dirty="0"/>
                      <a:t>спорта и омладине
</a:t>
                    </a:r>
                    <a:r>
                      <a:rPr lang="sr-Cyrl-RS" dirty="0" smtClean="0"/>
                      <a:t>8,</a:t>
                    </a:r>
                    <a:r>
                      <a:rPr lang="en-US" dirty="0" smtClean="0"/>
                      <a:t>97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116-44F9-9B73-F924052B0F54}"/>
                </c:ext>
              </c:extLst>
            </c:dLbl>
            <c:dLbl>
              <c:idx val="14"/>
              <c:layout>
                <c:manualLayout>
                  <c:x val="-0.24704813805631307"/>
                  <c:y val="-0.103174603174603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ОПШТЕ </a:t>
                    </a:r>
                    <a:r>
                      <a:rPr lang="ru-RU" dirty="0"/>
                      <a:t>УСЛУГЕ ЛОКАЛНЕ САМОУПРАВЕ
</a:t>
                    </a:r>
                    <a:r>
                      <a:rPr lang="sr-Cyrl-RS" dirty="0" smtClean="0"/>
                      <a:t>2</a:t>
                    </a:r>
                    <a:r>
                      <a:rPr lang="en-US" dirty="0" smtClean="0"/>
                      <a:t>7,41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116-44F9-9B73-F924052B0F54}"/>
                </c:ext>
              </c:extLst>
            </c:dLbl>
            <c:dLbl>
              <c:idx val="15"/>
              <c:layout>
                <c:manualLayout>
                  <c:x val="-7.5177079849055181E-2"/>
                  <c:y val="-0.21693127015009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ru-RU" dirty="0" smtClean="0"/>
                      <a:t>ПОЛИТИЧКИ </a:t>
                    </a:r>
                    <a:r>
                      <a:rPr lang="ru-RU" dirty="0"/>
                      <a:t>СИСТЕМ ЛОКАЛНЕ </a:t>
                    </a:r>
                    <a:r>
                      <a:rPr lang="ru-RU" dirty="0" smtClean="0"/>
                      <a:t>САМОУПРАВЕ</a:t>
                    </a:r>
                    <a:r>
                      <a:rPr lang="en-US" dirty="0" smtClean="0"/>
                      <a:t> </a:t>
                    </a:r>
                  </a:p>
                  <a:p>
                    <a:r>
                      <a:rPr lang="sr-Cyrl-RS" dirty="0" smtClean="0"/>
                      <a:t>4</a:t>
                    </a:r>
                    <a:r>
                      <a:rPr lang="en-US" dirty="0" smtClean="0"/>
                      <a:t>,33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9.8084981838568203E-2"/>
                  <c:y val="-0.195805825067339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ЕНЕРГЕТСКА </a:t>
                    </a:r>
                    <a:r>
                      <a:rPr lang="ru-RU" dirty="0"/>
                      <a:t>ЕФИКАСНОСТ И ОБНОВЉИВИ ИЗВОРИ </a:t>
                    </a:r>
                    <a:r>
                      <a:rPr lang="ru-RU" dirty="0" smtClean="0"/>
                      <a:t>ЕНЕРГИЈЕ</a:t>
                    </a:r>
                    <a:r>
                      <a:rPr lang="en-US" dirty="0" smtClean="0"/>
                      <a:t> 0,71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116-44F9-9B73-F924052B0F54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105</c:v>
                </c:pt>
                <c:pt idx="1">
                  <c:v>25</c:v>
                </c:pt>
                <c:pt idx="2">
                  <c:v>22</c:v>
                </c:pt>
                <c:pt idx="3">
                  <c:v>54</c:v>
                </c:pt>
                <c:pt idx="4">
                  <c:v>65</c:v>
                </c:pt>
                <c:pt idx="5">
                  <c:v>88</c:v>
                </c:pt>
                <c:pt idx="6">
                  <c:v>90</c:v>
                </c:pt>
                <c:pt idx="7">
                  <c:v>22</c:v>
                </c:pt>
                <c:pt idx="8">
                  <c:v>47</c:v>
                </c:pt>
                <c:pt idx="9">
                  <c:v>87</c:v>
                </c:pt>
                <c:pt idx="10">
                  <c:v>90</c:v>
                </c:pt>
                <c:pt idx="11">
                  <c:v>99</c:v>
                </c:pt>
                <c:pt idx="12">
                  <c:v>101</c:v>
                </c:pt>
                <c:pt idx="13">
                  <c:v>105</c:v>
                </c:pt>
                <c:pt idx="14">
                  <c:v>55</c:v>
                </c:pt>
                <c:pt idx="15">
                  <c:v>12</c:v>
                </c:pt>
                <c:pt idx="16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D116-44F9-9B73-F924052B0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</a:t>
          </a:r>
          <a:r>
            <a:rPr lang="sr-Cyrl-RS" sz="1600" dirty="0" smtClean="0"/>
            <a:t>општине</a:t>
          </a:r>
          <a:endParaRPr lang="en-US" sz="1600" dirty="0" smtClean="0"/>
        </a:p>
        <a:p>
          <a:r>
            <a:rPr lang="sr-Cyrl-RS" sz="1600" dirty="0" smtClean="0"/>
            <a:t>Јавно правобранилаштво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/>
            <a:t>Средње школе</a:t>
          </a:r>
        </a:p>
        <a:p>
          <a:r>
            <a:rPr lang="sr-Cyrl-RS" sz="1200" dirty="0"/>
            <a:t>Дом </a:t>
          </a:r>
          <a:r>
            <a:rPr lang="sr-Cyrl-RS" sz="1200" dirty="0" smtClean="0"/>
            <a:t>здравља</a:t>
          </a:r>
        </a:p>
        <a:p>
          <a:r>
            <a:rPr lang="sr-Cyrl-RS" sz="1200" dirty="0" smtClean="0"/>
            <a:t>Центар за социјални  рад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48028" custScaleY="106980" custLinFactNeighborX="1644" custLinFactNeighborY="2254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</a:t>
          </a:r>
          <a:r>
            <a:rPr lang="sr-Latn-RS" sz="1400" dirty="0" smtClean="0"/>
            <a:t>1</a:t>
          </a:r>
          <a:r>
            <a:rPr lang="sr-Cyrl-RS" sz="1400" dirty="0" smtClean="0"/>
            <a:t>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/>
      <dgm:t>
        <a:bodyPr/>
        <a:lstStyle/>
        <a:p>
          <a:r>
            <a:rPr lang="sr-Cyrl-RS" sz="1050" dirty="0"/>
            <a:t>Средства из буџета општине </a:t>
          </a:r>
          <a:endParaRPr lang="sr-Cyrl-RS" sz="1050" dirty="0" smtClean="0"/>
        </a:p>
        <a:p>
          <a:r>
            <a:rPr lang="sr-Cyrl-RS" sz="1050" dirty="0" smtClean="0">
              <a:solidFill>
                <a:srgbClr val="FF0000"/>
              </a:solidFill>
            </a:rPr>
            <a:t>1.066.100.796,00</a:t>
          </a:r>
          <a:endParaRPr lang="en-US" sz="900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/>
      <dgm:t>
        <a:bodyPr/>
        <a:lstStyle/>
        <a:p>
          <a:r>
            <a:rPr lang="sr-Cyrl-RS" sz="1100" dirty="0"/>
            <a:t>Пренета средства из ранијих година</a:t>
          </a:r>
          <a:r>
            <a:rPr lang="sr-Cyrl-RS" sz="1100" dirty="0">
              <a:solidFill>
                <a:srgbClr val="FF0000"/>
              </a:solidFill>
            </a:rPr>
            <a:t> </a:t>
          </a:r>
          <a:endParaRPr lang="sr-Cyrl-RS" sz="1100" dirty="0" smtClean="0">
            <a:solidFill>
              <a:srgbClr val="FF0000"/>
            </a:solidFill>
          </a:endParaRPr>
        </a:p>
        <a:p>
          <a:r>
            <a:rPr lang="sr-Cyrl-RS" sz="1100" dirty="0" smtClean="0">
              <a:solidFill>
                <a:srgbClr val="FF0000"/>
              </a:solidFill>
            </a:rPr>
            <a:t>21.116.000,00</a:t>
          </a:r>
          <a:endParaRPr lang="en-US" sz="1000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endParaRPr lang="sr-Cyrl-RS" sz="1300" dirty="0" smtClean="0">
            <a:solidFill>
              <a:schemeClr val="bg1"/>
            </a:solidFill>
          </a:endParaRPr>
        </a:p>
        <a:p>
          <a:r>
            <a:rPr lang="sr-Cyrl-RS" sz="1300" dirty="0" smtClean="0">
              <a:solidFill>
                <a:schemeClr val="bg1"/>
              </a:solidFill>
            </a:rPr>
            <a:t>1.087.216.7</a:t>
          </a:r>
          <a:r>
            <a:rPr lang="en-US" sz="1300" dirty="0" smtClean="0">
              <a:solidFill>
                <a:schemeClr val="bg1"/>
              </a:solidFill>
            </a:rPr>
            <a:t>9</a:t>
          </a:r>
          <a:r>
            <a:rPr lang="sr-Cyrl-RS" sz="1300" dirty="0" smtClean="0">
              <a:solidFill>
                <a:schemeClr val="bg1"/>
              </a:solidFill>
            </a:rPr>
            <a:t>6,00</a:t>
          </a:r>
          <a:endParaRPr lang="en-US" sz="1000" dirty="0">
            <a:solidFill>
              <a:srgbClr val="FF0000"/>
            </a:solidFill>
          </a:endParaRPr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3" custScaleX="225429" custScaleY="139284" custLinFactNeighborX="-1278" custLinFactNeighborY="2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2" custLinFactNeighborX="80937" custLinFactNeighborY="12749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3" custScaleX="225150" custScaleY="159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2" custLinFactNeighborX="-36572" custLinFactNeighborY="4635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3" custScaleX="286325" custScaleY="131888" custLinFactNeighborX="15" custLinFactNeighborY="11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tx1"/>
              </a:solidFill>
            </a:rPr>
            <a:t>Ова примања </a:t>
          </a:r>
          <a:r>
            <a:rPr lang="sr-Cyrl-RS" sz="1400" dirty="0" smtClean="0">
              <a:solidFill>
                <a:schemeClr val="tx1"/>
              </a:solidFill>
            </a:rPr>
            <a:t>е </a:t>
          </a:r>
          <a:r>
            <a:rPr lang="sr-Cyrl-RS" sz="1400" dirty="0">
              <a:solidFill>
                <a:schemeClr val="tx1"/>
              </a:solidFill>
            </a:rPr>
            <a:t>остварују продајом непокретности и покретних ствари у власништву општине.</a:t>
          </a:r>
          <a:endParaRPr lang="en-US" sz="1400" dirty="0">
            <a:solidFill>
              <a:schemeClr val="tx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Cyrl-RS" dirty="0" smtClean="0">
              <a:solidFill>
                <a:srgbClr val="FF0000"/>
              </a:solidFill>
            </a:rPr>
            <a:t>1.087.216.796,</a:t>
          </a:r>
          <a:r>
            <a:rPr lang="sr-Cyrl-RS" dirty="0" err="1" smtClean="0">
              <a:solidFill>
                <a:srgbClr val="FF0000"/>
              </a:solidFill>
            </a:rPr>
            <a:t>00</a:t>
          </a:r>
          <a:r>
            <a:rPr lang="sr-Cyrl-RS" dirty="0" err="1" smtClean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</a:t>
          </a:r>
          <a:r>
            <a:rPr lang="sr-Cyrl-RS" dirty="0" smtClean="0"/>
            <a:t> 552.054.140,</a:t>
          </a:r>
          <a:r>
            <a:rPr lang="sr-Cyrl-RS" dirty="0" err="1" smtClean="0"/>
            <a:t>00динара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/>
      <dgm:spPr/>
      <dgm:t>
        <a:bodyPr/>
        <a:lstStyle/>
        <a:p>
          <a:pPr algn="ctr"/>
          <a:r>
            <a:rPr lang="sr-Cyrl-RS" sz="1440" baseline="0" dirty="0" smtClean="0"/>
            <a:t>Трансфери</a:t>
          </a:r>
          <a:r>
            <a:rPr lang="sr-Cyrl-RS" sz="900" dirty="0" smtClean="0"/>
            <a:t> 425.857.661,00</a:t>
          </a:r>
          <a:endParaRPr lang="sr-Cyrl-RS" sz="900" dirty="0" smtClean="0">
            <a:solidFill>
              <a:srgbClr val="FF0000"/>
            </a:solidFill>
          </a:endParaRPr>
        </a:p>
        <a:p>
          <a:pPr algn="ctr"/>
          <a:r>
            <a:rPr lang="sr-Cyrl-RS" sz="900" i="1" dirty="0" smtClean="0"/>
            <a:t>динара</a:t>
          </a:r>
          <a:endParaRPr lang="en-US" sz="900" i="1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 smtClean="0"/>
            <a:t>Непорески  </a:t>
          </a:r>
          <a:r>
            <a:rPr lang="sr-Cyrl-RS" dirty="0"/>
            <a:t>приходи  </a:t>
          </a:r>
          <a:r>
            <a:rPr lang="sr-Cyrl-RS" dirty="0" smtClean="0"/>
            <a:t>88.</a:t>
          </a:r>
          <a:r>
            <a:rPr lang="en-US" dirty="0" smtClean="0"/>
            <a:t>188</a:t>
          </a:r>
          <a:r>
            <a:rPr lang="sr-Cyrl-RS" dirty="0" smtClean="0"/>
            <a:t>.995 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200" dirty="0"/>
            <a:t>Пренета средства из ранијих година</a:t>
          </a:r>
          <a:r>
            <a:rPr lang="sr-Latn-RS" sz="1200" dirty="0"/>
            <a:t> </a:t>
          </a:r>
          <a:r>
            <a:rPr lang="sr-Cyrl-RS" sz="1400" dirty="0" smtClean="0">
              <a:solidFill>
                <a:srgbClr val="FF0000"/>
              </a:solidFill>
            </a:rPr>
            <a:t>21.116.000,00</a:t>
          </a:r>
          <a:r>
            <a:rPr lang="sr-Latn-RS" sz="14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5" custScaleX="208348" custRadScaleRad="104680" custRadScaleInc="6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5" custScaleX="158605" custScaleY="110810" custRadScaleRad="115594" custRadScaleInc="-2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5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4" presStyleCnt="5" custScaleX="122381" custScaleY="114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09B198C8-E6EF-4BF2-B04A-98A7D3B82C52}" srcId="{43275D6C-D470-4E2E-96F8-239EECE5D634}" destId="{15426A40-9AD2-4153-8230-E20BC4B11534}" srcOrd="3" destOrd="0" parTransId="{A1307EAF-2414-4AFE-BE82-97C79333BAA9}" sibTransId="{869B992E-498B-4FBD-AA48-03E5171031C9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AB36D377-182D-4F38-A7FA-BE410BDE00D5}" type="presParOf" srcId="{1FB746E2-D736-4446-8093-C865FE09A112}" destId="{FC69A2CE-A671-47B5-8CD8-544465E52E9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пољопривредним </a:t>
          </a:r>
          <a:r>
            <a:rPr lang="ru-RU" sz="1400" dirty="0"/>
            <a:t>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 smtClean="0">
              <a:solidFill>
                <a:schemeClr val="bg1"/>
              </a:solidFill>
            </a:rPr>
            <a:t>Укупни расходи и издаци </a:t>
          </a:r>
          <a:r>
            <a:rPr lang="sr-Cyrl-RS" dirty="0" smtClean="0">
              <a:solidFill>
                <a:srgbClr val="FF0000"/>
              </a:solidFill>
            </a:rPr>
            <a:t>1.087.216.796,00</a:t>
          </a:r>
          <a:endParaRPr lang="en-US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200" dirty="0">
              <a:solidFill>
                <a:srgbClr val="FFFF00"/>
              </a:solidFill>
            </a:rPr>
            <a:t>Коришћење роба и услуга </a:t>
          </a:r>
          <a:r>
            <a:rPr lang="ru-RU" sz="1200" dirty="0" smtClean="0">
              <a:solidFill>
                <a:srgbClr val="FFFF00"/>
              </a:solidFill>
            </a:rPr>
            <a:t>324.914.974,00динара</a:t>
          </a:r>
          <a:endParaRPr lang="en-US" sz="1200" dirty="0">
            <a:solidFill>
              <a:srgbClr val="FFFF00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Субвенције </a:t>
          </a:r>
          <a:r>
            <a:rPr lang="sr-Cyrl-RS" sz="1200" dirty="0" smtClean="0">
              <a:solidFill>
                <a:srgbClr val="FF0000"/>
              </a:solidFill>
            </a:rPr>
            <a:t>19.500.000,</a:t>
          </a:r>
          <a:r>
            <a:rPr lang="sr-Cyrl-RS" sz="1200" dirty="0" err="1" smtClean="0">
              <a:solidFill>
                <a:srgbClr val="FF0000"/>
              </a:solidFill>
            </a:rPr>
            <a:t>00</a:t>
          </a:r>
          <a:r>
            <a:rPr lang="sr-Cyrl-RS" sz="1200" dirty="0" err="1" smtClean="0">
              <a:solidFill>
                <a:schemeClr val="bg1"/>
              </a:solidFill>
            </a:rPr>
            <a:t>динара</a:t>
          </a:r>
          <a:endParaRPr lang="en-US" sz="1200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Капитални издаци </a:t>
          </a:r>
          <a:r>
            <a:rPr lang="sr-Cyrl-RS" sz="1200" baseline="0" dirty="0" smtClean="0">
              <a:solidFill>
                <a:schemeClr val="bg1"/>
              </a:solidFill>
            </a:rPr>
            <a:t>187.208.000,00</a:t>
          </a:r>
          <a:r>
            <a:rPr lang="sr-Cyrl-RS" sz="1200" dirty="0" smtClean="0">
              <a:solidFill>
                <a:schemeClr val="bg1"/>
              </a:solidFill>
            </a:rPr>
            <a:t> </a:t>
          </a:r>
          <a:r>
            <a:rPr lang="sr-Cyrl-RS" sz="1200" dirty="0">
              <a:solidFill>
                <a:schemeClr val="bg1"/>
              </a:solidFill>
            </a:rPr>
            <a:t>динара</a:t>
          </a:r>
          <a:endParaRPr lang="en-US" sz="1200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Расходи за запослене </a:t>
          </a:r>
          <a:r>
            <a:rPr lang="sr-Cyrl-RS" sz="1200" dirty="0" smtClean="0">
              <a:solidFill>
                <a:schemeClr val="bg1"/>
              </a:solidFill>
            </a:rPr>
            <a:t>266.170.431,</a:t>
          </a:r>
          <a:r>
            <a:rPr lang="sr-Cyrl-RS" sz="1200" dirty="0" err="1" smtClean="0">
              <a:solidFill>
                <a:schemeClr val="bg1"/>
              </a:solidFill>
            </a:rPr>
            <a:t>00динара</a:t>
          </a:r>
          <a:endParaRPr lang="en-US" sz="1200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Социјална </a:t>
          </a:r>
          <a:r>
            <a:rPr lang="sr-Cyrl-RS" sz="1200" dirty="0" smtClean="0">
              <a:solidFill>
                <a:schemeClr val="bg1"/>
              </a:solidFill>
            </a:rPr>
            <a:t>помоћ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sr-Cyrl-RS" sz="1200" dirty="0" smtClean="0">
              <a:solidFill>
                <a:schemeClr val="bg1"/>
              </a:solidFill>
            </a:rPr>
            <a:t>16.775.000,</a:t>
          </a:r>
          <a:r>
            <a:rPr lang="sr-Cyrl-RS" sz="1200" dirty="0" err="1" smtClean="0">
              <a:solidFill>
                <a:schemeClr val="bg1"/>
              </a:solidFill>
            </a:rPr>
            <a:t>00динара</a:t>
          </a:r>
          <a:endParaRPr lang="en-US" sz="1200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Дотације и трансфери </a:t>
          </a:r>
          <a:r>
            <a:rPr lang="sr-Cyrl-RS" sz="1200" dirty="0" smtClean="0">
              <a:solidFill>
                <a:schemeClr val="bg1"/>
              </a:solidFill>
            </a:rPr>
            <a:t>135.338.591</a:t>
          </a:r>
          <a:r>
            <a:rPr lang="sr-Cyrl-RS" sz="1200" dirty="0" smtClean="0">
              <a:solidFill>
                <a:schemeClr val="bg2">
                  <a:lumMod val="25000"/>
                </a:schemeClr>
              </a:solidFill>
            </a:rPr>
            <a:t>,</a:t>
          </a:r>
          <a:r>
            <a:rPr lang="sr-Cyrl-RS" sz="1200" dirty="0" err="1" smtClean="0">
              <a:solidFill>
                <a:schemeClr val="bg2">
                  <a:lumMod val="25000"/>
                </a:schemeClr>
              </a:solidFill>
            </a:rPr>
            <a:t>00</a:t>
          </a:r>
          <a:r>
            <a:rPr lang="sr-Cyrl-RS" sz="1200" dirty="0" err="1" smtClean="0">
              <a:solidFill>
                <a:schemeClr val="bg1"/>
              </a:solidFill>
            </a:rPr>
            <a:t>динара</a:t>
          </a:r>
          <a:endParaRPr lang="en-US" sz="1200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Остали расходи </a:t>
          </a:r>
          <a:r>
            <a:rPr lang="sr-Cyrl-RS" sz="1200" dirty="0" smtClean="0">
              <a:solidFill>
                <a:schemeClr val="bg1"/>
              </a:solidFill>
            </a:rPr>
            <a:t>126.309.800,</a:t>
          </a:r>
          <a:r>
            <a:rPr lang="sr-Cyrl-RS" sz="1200" dirty="0" err="1" smtClean="0">
              <a:solidFill>
                <a:srgbClr val="FF0000"/>
              </a:solidFill>
            </a:rPr>
            <a:t>00</a:t>
          </a:r>
          <a:r>
            <a:rPr lang="sr-Cyrl-RS" sz="1200" dirty="0" err="1" smtClean="0">
              <a:solidFill>
                <a:schemeClr val="bg1"/>
              </a:solidFill>
            </a:rPr>
            <a:t>динара</a:t>
          </a:r>
          <a:endParaRPr lang="en-US" sz="1200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 custT="1"/>
      <dgm:spPr/>
      <dgm:t>
        <a:bodyPr/>
        <a:lstStyle/>
        <a:p>
          <a:r>
            <a:rPr lang="sr-Cyrl-RS" sz="900" dirty="0">
              <a:solidFill>
                <a:schemeClr val="bg1"/>
              </a:solidFill>
            </a:rPr>
            <a:t>Средства резерве </a:t>
          </a:r>
          <a:r>
            <a:rPr lang="sr-Cyrl-RS" sz="900" dirty="0" smtClean="0">
              <a:solidFill>
                <a:schemeClr val="bg1"/>
              </a:solidFill>
            </a:rPr>
            <a:t> </a:t>
          </a:r>
          <a:r>
            <a:rPr lang="sr-Cyrl-RS" sz="1220" baseline="0" dirty="0" smtClean="0">
              <a:solidFill>
                <a:schemeClr val="bg1"/>
              </a:solidFill>
            </a:rPr>
            <a:t>11.000.0000,00</a:t>
          </a:r>
          <a:endParaRPr lang="en-US" sz="1220" baseline="0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31723" custScaleY="134986" custLinFactNeighborX="-201" custLinFactNeighborY="245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206006" custScaleY="140917" custRadScaleRad="98293" custRadScaleInc="-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70932" custScaleY="129967" custRadScaleRad="98243" custRadScaleInc="6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164730" custScaleY="139615" custRadScaleRad="100752" custRadScaleInc="27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54627" custScaleY="116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101AD7C-EA94-402A-A388-0FD916639D60}" type="pres">
      <dgm:prSet presAssocID="{9C6F0069-43DC-402D-BD84-1006528FCE04}" presName="node" presStyleLbl="node1" presStyleIdx="4" presStyleCnt="8" custScaleX="149390" custScaleY="118966" custRadScaleRad="96560" custRadScaleInc="-8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8" custScaleX="196846" custScaleY="116316" custRadScaleRad="99648" custRadScaleInc="-10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8" custScaleX="171082" custScaleY="118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8" custScaleX="196775" custScaleY="131362" custRadScaleRad="93377" custRadScaleInc="-24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109763" y="266763"/>
          <a:ext cx="3277819" cy="327774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Општинска управа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Скупштина </a:t>
          </a:r>
          <a:r>
            <a:rPr lang="sr-Cyrl-RS" sz="1600" kern="1200" dirty="0" smtClean="0"/>
            <a:t>општине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Јавно правобранилаштво</a:t>
          </a:r>
          <a:endParaRPr lang="en-US" sz="1600" kern="1200" dirty="0"/>
        </a:p>
      </dsp:txBody>
      <dsp:txXfrm>
        <a:off x="1589788" y="746778"/>
        <a:ext cx="2317769" cy="2317718"/>
      </dsp:txXfrm>
    </dsp:sp>
    <dsp:sp modelId="{6AE34D3E-FD5D-4402-89AF-BF559D3EC92D}">
      <dsp:nvSpPr>
        <dsp:cNvPr id="0" name=""/>
        <dsp:cNvSpPr/>
      </dsp:nvSpPr>
      <dsp:spPr>
        <a:xfrm>
          <a:off x="2980016" y="117427"/>
          <a:ext cx="364540" cy="36453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116823" y="3300978"/>
          <a:ext cx="263956" cy="26421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598504" y="1597009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335413" y="3582038"/>
          <a:ext cx="364540" cy="36453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191803" y="635510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359699" y="2146874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280065" y="656851"/>
          <a:ext cx="2063988" cy="173519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22199" y="910964"/>
        <a:ext cx="1459460" cy="1226965"/>
      </dsp:txXfrm>
    </dsp:sp>
    <dsp:sp modelId="{D4397D2C-6DDE-4A42-9855-5F94ADD7F1F8}">
      <dsp:nvSpPr>
        <dsp:cNvPr id="0" name=""/>
        <dsp:cNvSpPr/>
      </dsp:nvSpPr>
      <dsp:spPr>
        <a:xfrm>
          <a:off x="2611208" y="646997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210603" y="2581099"/>
          <a:ext cx="658977" cy="65899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403465" y="485312"/>
          <a:ext cx="1972599" cy="142514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Средње 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</a:t>
          </a:r>
          <a:r>
            <a:rPr lang="sr-Cyrl-RS" sz="1200" kern="1200" dirty="0" smtClean="0"/>
            <a:t>здравља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Центар за социјални  рад</a:t>
          </a:r>
          <a:endParaRPr lang="en-US" sz="1200" kern="1200" dirty="0"/>
        </a:p>
      </dsp:txBody>
      <dsp:txXfrm>
        <a:off x="4692345" y="694020"/>
        <a:ext cx="1394839" cy="1007728"/>
      </dsp:txXfrm>
    </dsp:sp>
    <dsp:sp modelId="{4ABBCF6F-E7DA-4CE7-A2F5-6DD06BFAA1FA}">
      <dsp:nvSpPr>
        <dsp:cNvPr id="0" name=""/>
        <dsp:cNvSpPr/>
      </dsp:nvSpPr>
      <dsp:spPr>
        <a:xfrm>
          <a:off x="4129112" y="1151296"/>
          <a:ext cx="364540" cy="3645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-39941" y="3365308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592311" y="2989286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202</a:t>
          </a:r>
          <a:r>
            <a:rPr lang="sr-Latn-RS" sz="1400" kern="1200" dirty="0" smtClean="0"/>
            <a:t>1</a:t>
          </a:r>
          <a:r>
            <a:rPr lang="sr-Cyrl-RS" sz="1400" kern="1200" dirty="0" smtClean="0"/>
            <a:t>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124" y="317549"/>
          <a:ext cx="1869573" cy="11551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/>
            <a:t>Средства из буџета општине </a:t>
          </a:r>
          <a:endParaRPr lang="sr-Cyrl-R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 smtClean="0">
              <a:solidFill>
                <a:srgbClr val="FF0000"/>
              </a:solidFill>
            </a:rPr>
            <a:t>1.066.100.796,00</a:t>
          </a:r>
          <a:endParaRPr lang="en-US" sz="900" kern="1200" dirty="0">
            <a:solidFill>
              <a:srgbClr val="FF0000"/>
            </a:solidFill>
          </a:endParaRPr>
        </a:p>
      </dsp:txBody>
      <dsp:txXfrm>
        <a:off x="273917" y="486715"/>
        <a:ext cx="1321987" cy="816806"/>
      </dsp:txXfrm>
    </dsp:sp>
    <dsp:sp modelId="{98F3E7AB-6934-48FA-B82F-FBEAF1B2375D}">
      <dsp:nvSpPr>
        <dsp:cNvPr id="0" name=""/>
        <dsp:cNvSpPr/>
      </dsp:nvSpPr>
      <dsp:spPr>
        <a:xfrm>
          <a:off x="1992405" y="697191"/>
          <a:ext cx="481017" cy="481017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56164" y="881132"/>
        <a:ext cx="353499" cy="113135"/>
      </dsp:txXfrm>
    </dsp:sp>
    <dsp:sp modelId="{2F60A798-586E-4E47-B649-25F047F36835}">
      <dsp:nvSpPr>
        <dsp:cNvPr id="0" name=""/>
        <dsp:cNvSpPr/>
      </dsp:nvSpPr>
      <dsp:spPr>
        <a:xfrm>
          <a:off x="2486260" y="215412"/>
          <a:ext cx="1867259" cy="1321926"/>
        </a:xfrm>
        <a:prstGeom prst="ellipse">
          <a:avLst/>
        </a:prstGeom>
        <a:solidFill>
          <a:schemeClr val="accent4">
            <a:hueOff val="-3015570"/>
            <a:satOff val="21052"/>
            <a:lumOff val="2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Пренета средства из ранијих година</a:t>
          </a:r>
          <a:r>
            <a:rPr lang="sr-Cyrl-RS" sz="1100" kern="1200" dirty="0">
              <a:solidFill>
                <a:srgbClr val="FF0000"/>
              </a:solidFill>
            </a:rPr>
            <a:t> </a:t>
          </a:r>
          <a:endParaRPr lang="sr-Cyrl-RS" sz="1100" kern="1200" dirty="0" smtClean="0">
            <a:solidFill>
              <a:srgbClr val="FF0000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rgbClr val="FF0000"/>
              </a:solidFill>
            </a:rPr>
            <a:t>21.116.000,00</a:t>
          </a:r>
          <a:endParaRPr lang="en-US" sz="1000" kern="1200" dirty="0">
            <a:solidFill>
              <a:srgbClr val="FF0000"/>
            </a:solidFill>
          </a:endParaRPr>
        </a:p>
      </dsp:txBody>
      <dsp:txXfrm>
        <a:off x="2759714" y="409004"/>
        <a:ext cx="1320351" cy="934742"/>
      </dsp:txXfrm>
    </dsp:sp>
    <dsp:sp modelId="{41F09F99-3DCC-47E4-9188-F7D103A1F6E3}">
      <dsp:nvSpPr>
        <dsp:cNvPr id="0" name=""/>
        <dsp:cNvSpPr/>
      </dsp:nvSpPr>
      <dsp:spPr>
        <a:xfrm>
          <a:off x="4396234" y="658161"/>
          <a:ext cx="481017" cy="481017"/>
        </a:xfrm>
        <a:prstGeom prst="mathEqual">
          <a:avLst/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459993" y="757251"/>
        <a:ext cx="353499" cy="282837"/>
      </dsp:txXfrm>
    </dsp:sp>
    <dsp:sp modelId="{6C1FFF0F-B1A4-4C41-B9D3-30452A0DFA4B}">
      <dsp:nvSpPr>
        <dsp:cNvPr id="0" name=""/>
        <dsp:cNvSpPr/>
      </dsp:nvSpPr>
      <dsp:spPr>
        <a:xfrm>
          <a:off x="4969232" y="427387"/>
          <a:ext cx="2374608" cy="1093800"/>
        </a:xfrm>
        <a:prstGeom prst="ellipse">
          <a:avLst/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endParaRPr lang="sr-Cyrl-RS" sz="1300" kern="1200" dirty="0" smtClean="0">
            <a:solidFill>
              <a:schemeClr val="bg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>
              <a:solidFill>
                <a:schemeClr val="bg1"/>
              </a:solidFill>
            </a:rPr>
            <a:t>1.087.216.7</a:t>
          </a:r>
          <a:r>
            <a:rPr lang="en-US" sz="1300" kern="1200" dirty="0" smtClean="0">
              <a:solidFill>
                <a:schemeClr val="bg1"/>
              </a:solidFill>
            </a:rPr>
            <a:t>9</a:t>
          </a:r>
          <a:r>
            <a:rPr lang="sr-Cyrl-RS" sz="1300" kern="1200" dirty="0" smtClean="0">
              <a:solidFill>
                <a:schemeClr val="bg1"/>
              </a:solidFill>
            </a:rPr>
            <a:t>6,00</a:t>
          </a:r>
          <a:endParaRPr lang="en-US" sz="1000" kern="1200" dirty="0">
            <a:solidFill>
              <a:srgbClr val="FF0000"/>
            </a:solidFill>
          </a:endParaRPr>
        </a:p>
      </dsp:txBody>
      <dsp:txXfrm>
        <a:off x="5316985" y="587570"/>
        <a:ext cx="1679102" cy="773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14762"/>
          <a:ext cx="2124745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Порески приходи</a:t>
          </a:r>
          <a:endParaRPr lang="en-US" sz="1900" b="1" kern="1200" dirty="0"/>
        </a:p>
      </dsp:txBody>
      <dsp:txXfrm>
        <a:off x="4153" y="214762"/>
        <a:ext cx="2124745" cy="376200"/>
      </dsp:txXfrm>
    </dsp:sp>
    <dsp:sp modelId="{02385D1D-92EB-445D-B736-940004751C79}">
      <dsp:nvSpPr>
        <dsp:cNvPr id="0" name=""/>
        <dsp:cNvSpPr/>
      </dsp:nvSpPr>
      <dsp:spPr>
        <a:xfrm>
          <a:off x="2128898" y="150103"/>
          <a:ext cx="424949" cy="50551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150103"/>
          <a:ext cx="5779306" cy="50551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150103"/>
        <a:ext cx="5779306" cy="505518"/>
      </dsp:txXfrm>
    </dsp:sp>
    <dsp:sp modelId="{F40D94EA-52E0-4740-A924-EAF350BDF213}">
      <dsp:nvSpPr>
        <dsp:cNvPr id="0" name=""/>
        <dsp:cNvSpPr/>
      </dsp:nvSpPr>
      <dsp:spPr>
        <a:xfrm>
          <a:off x="4153" y="1061279"/>
          <a:ext cx="2124745" cy="63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Донације и трансфери</a:t>
          </a:r>
          <a:endParaRPr lang="en-US" sz="1900" b="1" kern="1200" dirty="0"/>
        </a:p>
      </dsp:txBody>
      <dsp:txXfrm>
        <a:off x="4153" y="1061279"/>
        <a:ext cx="2124745" cy="634837"/>
      </dsp:txXfrm>
    </dsp:sp>
    <dsp:sp modelId="{0E930D30-96BC-4D43-B65A-EE88C46DBE48}">
      <dsp:nvSpPr>
        <dsp:cNvPr id="0" name=""/>
        <dsp:cNvSpPr/>
      </dsp:nvSpPr>
      <dsp:spPr>
        <a:xfrm>
          <a:off x="2128898" y="724021"/>
          <a:ext cx="424949" cy="130935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24021"/>
          <a:ext cx="5779306" cy="130935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24021"/>
        <a:ext cx="5779306" cy="1309352"/>
      </dsp:txXfrm>
    </dsp:sp>
    <dsp:sp modelId="{CCB8139E-CA19-491D-9FCD-6BF28923C725}">
      <dsp:nvSpPr>
        <dsp:cNvPr id="0" name=""/>
        <dsp:cNvSpPr/>
      </dsp:nvSpPr>
      <dsp:spPr>
        <a:xfrm>
          <a:off x="4153" y="2131532"/>
          <a:ext cx="2124745" cy="63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Непорески приходи</a:t>
          </a:r>
          <a:endParaRPr lang="en-US" sz="1900" b="1" kern="1200" dirty="0"/>
        </a:p>
      </dsp:txBody>
      <dsp:txXfrm>
        <a:off x="4153" y="2131532"/>
        <a:ext cx="2124745" cy="634837"/>
      </dsp:txXfrm>
    </dsp:sp>
    <dsp:sp modelId="{14D1633C-A097-4A5A-8269-B04E98857E56}">
      <dsp:nvSpPr>
        <dsp:cNvPr id="0" name=""/>
        <dsp:cNvSpPr/>
      </dsp:nvSpPr>
      <dsp:spPr>
        <a:xfrm>
          <a:off x="2128898" y="2101774"/>
          <a:ext cx="424949" cy="69435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01774"/>
          <a:ext cx="5779306" cy="69435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01774"/>
        <a:ext cx="5779306" cy="694353"/>
      </dsp:txXfrm>
    </dsp:sp>
    <dsp:sp modelId="{9312B733-3AEB-49F6-8245-08553BA2949B}">
      <dsp:nvSpPr>
        <dsp:cNvPr id="0" name=""/>
        <dsp:cNvSpPr/>
      </dsp:nvSpPr>
      <dsp:spPr>
        <a:xfrm>
          <a:off x="4153" y="2864527"/>
          <a:ext cx="2124745" cy="117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Примања од продаје нефинансијске имовине</a:t>
          </a:r>
          <a:endParaRPr lang="en-US" sz="1900" b="1" kern="1200" dirty="0"/>
        </a:p>
      </dsp:txBody>
      <dsp:txXfrm>
        <a:off x="4153" y="2864527"/>
        <a:ext cx="2124745" cy="1175625"/>
      </dsp:txXfrm>
    </dsp:sp>
    <dsp:sp modelId="{435AB433-2559-485A-A03D-C32F36288071}">
      <dsp:nvSpPr>
        <dsp:cNvPr id="0" name=""/>
        <dsp:cNvSpPr/>
      </dsp:nvSpPr>
      <dsp:spPr>
        <a:xfrm>
          <a:off x="2128898" y="2864527"/>
          <a:ext cx="424949" cy="11756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64527"/>
          <a:ext cx="5779306" cy="117562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tx1"/>
              </a:solidFill>
            </a:rPr>
            <a:t>Ова примања </a:t>
          </a:r>
          <a:r>
            <a:rPr lang="sr-Cyrl-RS" sz="1400" kern="1200" dirty="0" smtClean="0">
              <a:solidFill>
                <a:schemeClr val="tx1"/>
              </a:solidFill>
            </a:rPr>
            <a:t>е </a:t>
          </a:r>
          <a:r>
            <a:rPr lang="sr-Cyrl-RS" sz="1400" kern="1200" dirty="0">
              <a:solidFill>
                <a:schemeClr val="tx1"/>
              </a:solidFill>
            </a:rPr>
            <a:t>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23827" y="2864527"/>
        <a:ext cx="5779306" cy="1175625"/>
      </dsp:txXfrm>
    </dsp:sp>
    <dsp:sp modelId="{EFAACCF6-3A6A-4536-89B0-F0A7C44F6BE1}">
      <dsp:nvSpPr>
        <dsp:cNvPr id="0" name=""/>
        <dsp:cNvSpPr/>
      </dsp:nvSpPr>
      <dsp:spPr>
        <a:xfrm>
          <a:off x="4153" y="4108552"/>
          <a:ext cx="2126822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/>
        </a:p>
      </dsp:txBody>
      <dsp:txXfrm>
        <a:off x="4153" y="4108552"/>
        <a:ext cx="2126822" cy="376200"/>
      </dsp:txXfrm>
    </dsp:sp>
    <dsp:sp modelId="{6497CA82-45EE-4BD1-AEB4-CC3961FBFB74}">
      <dsp:nvSpPr>
        <dsp:cNvPr id="0" name=""/>
        <dsp:cNvSpPr/>
      </dsp:nvSpPr>
      <dsp:spPr>
        <a:xfrm>
          <a:off x="2130975" y="4108552"/>
          <a:ext cx="425364" cy="376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B76D1-BB33-4E50-9ECD-839FB5787B95}">
      <dsp:nvSpPr>
        <dsp:cNvPr id="0" name=""/>
        <dsp:cNvSpPr/>
      </dsp:nvSpPr>
      <dsp:spPr>
        <a:xfrm>
          <a:off x="4153" y="4553152"/>
          <a:ext cx="2124745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Пренета средства из ранијих година</a:t>
          </a:r>
          <a:endParaRPr lang="en-US" sz="1900" b="1" kern="1200" dirty="0"/>
        </a:p>
      </dsp:txBody>
      <dsp:txXfrm>
        <a:off x="4153" y="4553152"/>
        <a:ext cx="2124745" cy="893475"/>
      </dsp:txXfrm>
    </dsp:sp>
    <dsp:sp modelId="{7845F59F-6101-48DE-ABCC-EC5351843F5B}">
      <dsp:nvSpPr>
        <dsp:cNvPr id="0" name=""/>
        <dsp:cNvSpPr/>
      </dsp:nvSpPr>
      <dsp:spPr>
        <a:xfrm>
          <a:off x="2128898" y="4553152"/>
          <a:ext cx="424949" cy="8934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553152"/>
          <a:ext cx="5779306" cy="89347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4553152"/>
        <a:ext cx="5779306" cy="8934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878136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Укупни буџетски приходи и примања  </a:t>
          </a:r>
          <a:r>
            <a:rPr lang="sr-Cyrl-RS" sz="1400" kern="1200" dirty="0" smtClean="0">
              <a:solidFill>
                <a:srgbClr val="FF0000"/>
              </a:solidFill>
            </a:rPr>
            <a:t>1.087.216.796,</a:t>
          </a:r>
          <a:r>
            <a:rPr lang="sr-Cyrl-RS" sz="1400" kern="1200" dirty="0" err="1" smtClean="0">
              <a:solidFill>
                <a:srgbClr val="FF0000"/>
              </a:solidFill>
            </a:rPr>
            <a:t>00</a:t>
          </a:r>
          <a:r>
            <a:rPr lang="sr-Cyrl-RS" sz="1400" kern="1200" dirty="0" err="1" smtClean="0"/>
            <a:t>динара</a:t>
          </a:r>
          <a:endParaRPr lang="en-US" sz="1400" kern="1200" dirty="0"/>
        </a:p>
      </dsp:txBody>
      <dsp:txXfrm>
        <a:off x="2268330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000336" y="0"/>
          <a:ext cx="2775623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1662"/>
                <a:lumOff val="1384"/>
                <a:alphaOff val="7500"/>
                <a:shade val="60000"/>
              </a:schemeClr>
            </a:gs>
            <a:gs pos="33000">
              <a:schemeClr val="accent4">
                <a:shade val="80000"/>
                <a:alpha val="50000"/>
                <a:hueOff val="0"/>
                <a:satOff val="1662"/>
                <a:lumOff val="1384"/>
                <a:alphaOff val="7500"/>
                <a:tint val="86500"/>
              </a:schemeClr>
            </a:gs>
            <a:gs pos="46750">
              <a:schemeClr val="accent4">
                <a:shade val="80000"/>
                <a:alpha val="50000"/>
                <a:hueOff val="0"/>
                <a:satOff val="1662"/>
                <a:lumOff val="1384"/>
                <a:alphaOff val="7500"/>
                <a:tint val="71000"/>
                <a:satMod val="112000"/>
              </a:schemeClr>
            </a:gs>
            <a:gs pos="53000">
              <a:schemeClr val="accent4">
                <a:shade val="80000"/>
                <a:alpha val="50000"/>
                <a:hueOff val="0"/>
                <a:satOff val="1662"/>
                <a:lumOff val="1384"/>
                <a:alphaOff val="7500"/>
                <a:tint val="71000"/>
                <a:satMod val="112000"/>
              </a:schemeClr>
            </a:gs>
            <a:gs pos="68000">
              <a:schemeClr val="accent4">
                <a:shade val="80000"/>
                <a:alpha val="50000"/>
                <a:hueOff val="0"/>
                <a:satOff val="1662"/>
                <a:lumOff val="1384"/>
                <a:alphaOff val="7500"/>
                <a:tint val="86000"/>
              </a:schemeClr>
            </a:gs>
            <a:gs pos="100000">
              <a:schemeClr val="accent4">
                <a:shade val="80000"/>
                <a:alpha val="50000"/>
                <a:hueOff val="0"/>
                <a:satOff val="1662"/>
                <a:lumOff val="1384"/>
                <a:alphaOff val="750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Приходи од  пореза </a:t>
          </a:r>
          <a:r>
            <a:rPr lang="sr-Cyrl-RS" sz="1400" kern="1200" dirty="0" smtClean="0"/>
            <a:t> 552.054.140,</a:t>
          </a:r>
          <a:r>
            <a:rPr lang="sr-Cyrl-RS" sz="1400" kern="1200" dirty="0" err="1" smtClean="0"/>
            <a:t>00динара</a:t>
          </a:r>
          <a:endParaRPr lang="en-US" sz="1400" kern="1200" dirty="0"/>
        </a:p>
      </dsp:txBody>
      <dsp:txXfrm>
        <a:off x="2406817" y="195097"/>
        <a:ext cx="1962661" cy="942011"/>
      </dsp:txXfrm>
    </dsp:sp>
    <dsp:sp modelId="{449BFEB2-6844-4A2C-8DC2-780280CBA079}">
      <dsp:nvSpPr>
        <dsp:cNvPr id="0" name=""/>
        <dsp:cNvSpPr/>
      </dsp:nvSpPr>
      <dsp:spPr>
        <a:xfrm>
          <a:off x="4158019" y="1584177"/>
          <a:ext cx="2112944" cy="14762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"/>
                <a:satOff val="3324"/>
                <a:lumOff val="2768"/>
                <a:alphaOff val="15000"/>
                <a:shade val="60000"/>
              </a:schemeClr>
            </a:gs>
            <a:gs pos="33000">
              <a:schemeClr val="accent4">
                <a:shade val="80000"/>
                <a:alpha val="50000"/>
                <a:hueOff val="-1"/>
                <a:satOff val="3324"/>
                <a:lumOff val="2768"/>
                <a:alphaOff val="15000"/>
                <a:tint val="86500"/>
              </a:schemeClr>
            </a:gs>
            <a:gs pos="46750">
              <a:schemeClr val="accent4">
                <a:shade val="80000"/>
                <a:alpha val="50000"/>
                <a:hueOff val="-1"/>
                <a:satOff val="3324"/>
                <a:lumOff val="2768"/>
                <a:alphaOff val="15000"/>
                <a:tint val="71000"/>
                <a:satMod val="112000"/>
              </a:schemeClr>
            </a:gs>
            <a:gs pos="53000">
              <a:schemeClr val="accent4">
                <a:shade val="80000"/>
                <a:alpha val="50000"/>
                <a:hueOff val="-1"/>
                <a:satOff val="3324"/>
                <a:lumOff val="2768"/>
                <a:alphaOff val="15000"/>
                <a:tint val="71000"/>
                <a:satMod val="112000"/>
              </a:schemeClr>
            </a:gs>
            <a:gs pos="68000">
              <a:schemeClr val="accent4">
                <a:shade val="80000"/>
                <a:alpha val="50000"/>
                <a:hueOff val="-1"/>
                <a:satOff val="3324"/>
                <a:lumOff val="2768"/>
                <a:alphaOff val="15000"/>
                <a:tint val="86000"/>
              </a:schemeClr>
            </a:gs>
            <a:gs pos="100000">
              <a:schemeClr val="accent4">
                <a:shade val="80000"/>
                <a:alpha val="50000"/>
                <a:hueOff val="-1"/>
                <a:satOff val="3324"/>
                <a:lumOff val="2768"/>
                <a:alphaOff val="1500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4008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40" kern="1200" baseline="0" dirty="0" smtClean="0"/>
            <a:t>Трансфери</a:t>
          </a:r>
          <a:r>
            <a:rPr lang="sr-Cyrl-RS" sz="900" kern="1200" dirty="0" smtClean="0"/>
            <a:t> 425.857.661,00</a:t>
          </a:r>
          <a:endParaRPr lang="sr-Cyrl-RS" sz="900" kern="1200" dirty="0" smtClean="0">
            <a:solidFill>
              <a:srgbClr val="FF0000"/>
            </a:solidFill>
          </a:endParaRPr>
        </a:p>
        <a:p>
          <a:pPr lvl="0" algn="ctr" defTabSz="64008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i="1" kern="1200" dirty="0" smtClean="0"/>
            <a:t>динара</a:t>
          </a:r>
          <a:endParaRPr lang="en-US" sz="900" i="1" kern="1200" dirty="0"/>
        </a:p>
      </dsp:txBody>
      <dsp:txXfrm>
        <a:off x="4467452" y="1800364"/>
        <a:ext cx="1494078" cy="1043843"/>
      </dsp:txXfrm>
    </dsp:sp>
    <dsp:sp modelId="{9DDE88A7-5745-4E4F-A7A8-F71A4DA0D5F2}">
      <dsp:nvSpPr>
        <dsp:cNvPr id="0" name=""/>
        <dsp:cNvSpPr/>
      </dsp:nvSpPr>
      <dsp:spPr>
        <a:xfrm>
          <a:off x="2571883" y="3471240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"/>
                <a:satOff val="4986"/>
                <a:lumOff val="4153"/>
                <a:alphaOff val="22500"/>
                <a:shade val="60000"/>
              </a:schemeClr>
            </a:gs>
            <a:gs pos="33000">
              <a:schemeClr val="accent4">
                <a:shade val="80000"/>
                <a:alpha val="50000"/>
                <a:hueOff val="-1"/>
                <a:satOff val="4986"/>
                <a:lumOff val="4153"/>
                <a:alphaOff val="22500"/>
                <a:tint val="86500"/>
              </a:schemeClr>
            </a:gs>
            <a:gs pos="46750">
              <a:schemeClr val="accent4">
                <a:shade val="80000"/>
                <a:alpha val="50000"/>
                <a:hueOff val="-1"/>
                <a:satOff val="4986"/>
                <a:lumOff val="4153"/>
                <a:alphaOff val="22500"/>
                <a:tint val="71000"/>
                <a:satMod val="112000"/>
              </a:schemeClr>
            </a:gs>
            <a:gs pos="53000">
              <a:schemeClr val="accent4">
                <a:shade val="80000"/>
                <a:alpha val="50000"/>
                <a:hueOff val="-1"/>
                <a:satOff val="4986"/>
                <a:lumOff val="4153"/>
                <a:alphaOff val="22500"/>
                <a:tint val="71000"/>
                <a:satMod val="112000"/>
              </a:schemeClr>
            </a:gs>
            <a:gs pos="68000">
              <a:schemeClr val="accent4">
                <a:shade val="80000"/>
                <a:alpha val="50000"/>
                <a:hueOff val="-1"/>
                <a:satOff val="4986"/>
                <a:lumOff val="4153"/>
                <a:alphaOff val="22500"/>
                <a:tint val="86000"/>
              </a:schemeClr>
            </a:gs>
            <a:gs pos="100000">
              <a:schemeClr val="accent4">
                <a:shade val="80000"/>
                <a:alpha val="50000"/>
                <a:hueOff val="-1"/>
                <a:satOff val="4986"/>
                <a:lumOff val="4153"/>
                <a:alphaOff val="2250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Непорески  </a:t>
          </a:r>
          <a:r>
            <a:rPr lang="sr-Cyrl-RS" sz="1400" kern="1200" dirty="0"/>
            <a:t>приходи  </a:t>
          </a:r>
          <a:r>
            <a:rPr lang="sr-Cyrl-RS" sz="1400" kern="1200" dirty="0" smtClean="0"/>
            <a:t>88.</a:t>
          </a:r>
          <a:r>
            <a:rPr lang="en-US" sz="1400" kern="1200" dirty="0" smtClean="0"/>
            <a:t>188</a:t>
          </a:r>
          <a:r>
            <a:rPr lang="sr-Cyrl-RS" sz="1400" kern="1200" dirty="0" smtClean="0"/>
            <a:t>.995 </a:t>
          </a:r>
          <a:r>
            <a:rPr lang="sr-Cyrl-RS" sz="1400" kern="1200" dirty="0"/>
            <a:t>динара</a:t>
          </a:r>
          <a:endParaRPr lang="en-US" sz="1400" kern="1200" dirty="0"/>
        </a:p>
      </dsp:txBody>
      <dsp:txXfrm>
        <a:off x="2766980" y="3666337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660014" y="1636224"/>
          <a:ext cx="1630366" cy="153099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"/>
                <a:satOff val="6648"/>
                <a:lumOff val="5537"/>
                <a:alphaOff val="30000"/>
                <a:shade val="60000"/>
              </a:schemeClr>
            </a:gs>
            <a:gs pos="33000">
              <a:schemeClr val="accent4">
                <a:shade val="80000"/>
                <a:alpha val="50000"/>
                <a:hueOff val="-1"/>
                <a:satOff val="6648"/>
                <a:lumOff val="5537"/>
                <a:alphaOff val="30000"/>
                <a:tint val="86500"/>
              </a:schemeClr>
            </a:gs>
            <a:gs pos="46750">
              <a:schemeClr val="accent4">
                <a:shade val="80000"/>
                <a:alpha val="50000"/>
                <a:hueOff val="-1"/>
                <a:satOff val="6648"/>
                <a:lumOff val="5537"/>
                <a:alphaOff val="30000"/>
                <a:tint val="71000"/>
                <a:satMod val="112000"/>
              </a:schemeClr>
            </a:gs>
            <a:gs pos="53000">
              <a:schemeClr val="accent4">
                <a:shade val="80000"/>
                <a:alpha val="50000"/>
                <a:hueOff val="-1"/>
                <a:satOff val="6648"/>
                <a:lumOff val="5537"/>
                <a:alphaOff val="30000"/>
                <a:tint val="71000"/>
                <a:satMod val="112000"/>
              </a:schemeClr>
            </a:gs>
            <a:gs pos="68000">
              <a:schemeClr val="accent4">
                <a:shade val="80000"/>
                <a:alpha val="50000"/>
                <a:hueOff val="-1"/>
                <a:satOff val="6648"/>
                <a:lumOff val="5537"/>
                <a:alphaOff val="30000"/>
                <a:tint val="86000"/>
              </a:schemeClr>
            </a:gs>
            <a:gs pos="100000">
              <a:schemeClr val="accent4">
                <a:shade val="80000"/>
                <a:alpha val="50000"/>
                <a:hueOff val="-1"/>
                <a:satOff val="6648"/>
                <a:lumOff val="5537"/>
                <a:alphaOff val="3000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Пренета средства из ранијих година</a:t>
          </a:r>
          <a:r>
            <a:rPr lang="sr-Latn-RS" sz="1200" kern="1200" dirty="0"/>
            <a:t> </a:t>
          </a:r>
          <a:r>
            <a:rPr lang="sr-Cyrl-RS" sz="1400" kern="1200" dirty="0" smtClean="0">
              <a:solidFill>
                <a:srgbClr val="FF0000"/>
              </a:solidFill>
            </a:rPr>
            <a:t>21.116.000,00</a:t>
          </a:r>
          <a:r>
            <a:rPr lang="sr-Latn-RS" sz="14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898776" y="1860433"/>
        <a:ext cx="1152842" cy="10825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72265"/>
          <a:ext cx="2055390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Расходи за запослене</a:t>
          </a:r>
          <a:endParaRPr lang="en-US" sz="1600" b="1" kern="1200" dirty="0"/>
        </a:p>
      </dsp:txBody>
      <dsp:txXfrm>
        <a:off x="0" y="72265"/>
        <a:ext cx="2055390" cy="534600"/>
      </dsp:txXfrm>
    </dsp:sp>
    <dsp:sp modelId="{02385D1D-92EB-445D-B736-940004751C79}">
      <dsp:nvSpPr>
        <dsp:cNvPr id="0" name=""/>
        <dsp:cNvSpPr/>
      </dsp:nvSpPr>
      <dsp:spPr>
        <a:xfrm>
          <a:off x="2055390" y="72265"/>
          <a:ext cx="411078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72265"/>
          <a:ext cx="5590663" cy="53460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72265"/>
        <a:ext cx="5590663" cy="534600"/>
      </dsp:txXfrm>
    </dsp:sp>
    <dsp:sp modelId="{F40D94EA-52E0-4740-A924-EAF350BDF213}">
      <dsp:nvSpPr>
        <dsp:cNvPr id="0" name=""/>
        <dsp:cNvSpPr/>
      </dsp:nvSpPr>
      <dsp:spPr>
        <a:xfrm>
          <a:off x="0" y="747996"/>
          <a:ext cx="2055390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Коришћење роба и услуга </a:t>
          </a:r>
          <a:endParaRPr lang="en-US" sz="1600" kern="1200" dirty="0"/>
        </a:p>
      </dsp:txBody>
      <dsp:txXfrm>
        <a:off x="0" y="747996"/>
        <a:ext cx="2055390" cy="534600"/>
      </dsp:txXfrm>
    </dsp:sp>
    <dsp:sp modelId="{0E930D30-96BC-4D43-B65A-EE88C46DBE48}">
      <dsp:nvSpPr>
        <dsp:cNvPr id="0" name=""/>
        <dsp:cNvSpPr/>
      </dsp:nvSpPr>
      <dsp:spPr>
        <a:xfrm>
          <a:off x="2055390" y="664465"/>
          <a:ext cx="411078" cy="7016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64465"/>
          <a:ext cx="5590663" cy="70166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64465"/>
        <a:ext cx="5590663" cy="701662"/>
      </dsp:txXfrm>
    </dsp:sp>
    <dsp:sp modelId="{CCB8139E-CA19-491D-9FCD-6BF28923C725}">
      <dsp:nvSpPr>
        <dsp:cNvPr id="0" name=""/>
        <dsp:cNvSpPr/>
      </dsp:nvSpPr>
      <dsp:spPr>
        <a:xfrm>
          <a:off x="0" y="1607496"/>
          <a:ext cx="2055390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Дотације и трансфери</a:t>
          </a:r>
          <a:endParaRPr lang="en-US" sz="1600" b="1" kern="1200" dirty="0"/>
        </a:p>
      </dsp:txBody>
      <dsp:txXfrm>
        <a:off x="0" y="1607496"/>
        <a:ext cx="2055390" cy="534600"/>
      </dsp:txXfrm>
    </dsp:sp>
    <dsp:sp modelId="{14D1633C-A097-4A5A-8269-B04E98857E56}">
      <dsp:nvSpPr>
        <dsp:cNvPr id="0" name=""/>
        <dsp:cNvSpPr/>
      </dsp:nvSpPr>
      <dsp:spPr>
        <a:xfrm>
          <a:off x="2055390" y="1423728"/>
          <a:ext cx="411078" cy="902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423728"/>
          <a:ext cx="5590663" cy="902137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423728"/>
        <a:ext cx="5590663" cy="902137"/>
      </dsp:txXfrm>
    </dsp:sp>
    <dsp:sp modelId="{9312B733-3AEB-49F6-8245-08553BA2949B}">
      <dsp:nvSpPr>
        <dsp:cNvPr id="0" name=""/>
        <dsp:cNvSpPr/>
      </dsp:nvSpPr>
      <dsp:spPr>
        <a:xfrm>
          <a:off x="0" y="2477515"/>
          <a:ext cx="2055390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Остали расходи</a:t>
          </a:r>
          <a:endParaRPr lang="en-US" sz="1600" b="1" kern="1200" dirty="0"/>
        </a:p>
      </dsp:txBody>
      <dsp:txXfrm>
        <a:off x="0" y="2477515"/>
        <a:ext cx="2055390" cy="316800"/>
      </dsp:txXfrm>
    </dsp:sp>
    <dsp:sp modelId="{435AB433-2559-485A-A03D-C32F36288071}">
      <dsp:nvSpPr>
        <dsp:cNvPr id="0" name=""/>
        <dsp:cNvSpPr/>
      </dsp:nvSpPr>
      <dsp:spPr>
        <a:xfrm>
          <a:off x="2055390" y="2383465"/>
          <a:ext cx="411078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83465"/>
          <a:ext cx="5590663" cy="5049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83465"/>
        <a:ext cx="5590663" cy="504900"/>
      </dsp:txXfrm>
    </dsp:sp>
    <dsp:sp modelId="{EFAACCF6-3A6A-4536-89B0-F0A7C44F6BE1}">
      <dsp:nvSpPr>
        <dsp:cNvPr id="0" name=""/>
        <dsp:cNvSpPr/>
      </dsp:nvSpPr>
      <dsp:spPr>
        <a:xfrm>
          <a:off x="0" y="2945965"/>
          <a:ext cx="2057400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Субвенције</a:t>
          </a:r>
          <a:endParaRPr lang="en-US" sz="1600" b="1" kern="1200" dirty="0"/>
        </a:p>
      </dsp:txBody>
      <dsp:txXfrm>
        <a:off x="0" y="2945965"/>
        <a:ext cx="2057400" cy="316800"/>
      </dsp:txXfrm>
    </dsp:sp>
    <dsp:sp modelId="{6497CA82-45EE-4BD1-AEB4-CC3961FBFB74}">
      <dsp:nvSpPr>
        <dsp:cNvPr id="0" name=""/>
        <dsp:cNvSpPr/>
      </dsp:nvSpPr>
      <dsp:spPr>
        <a:xfrm>
          <a:off x="2057399" y="2945965"/>
          <a:ext cx="411480" cy="316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945965"/>
          <a:ext cx="5596128" cy="3168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</a:t>
          </a:r>
          <a:r>
            <a:rPr lang="ru-RU" sz="1400" kern="1200" dirty="0" smtClean="0"/>
            <a:t>пољопривредним </a:t>
          </a:r>
          <a:r>
            <a:rPr lang="ru-RU" sz="1400" kern="1200" dirty="0"/>
            <a:t>произвођачима. </a:t>
          </a:r>
          <a:endParaRPr lang="en-US" sz="1400" kern="1200" dirty="0"/>
        </a:p>
      </dsp:txBody>
      <dsp:txXfrm>
        <a:off x="2633471" y="2945965"/>
        <a:ext cx="5596128" cy="316800"/>
      </dsp:txXfrm>
    </dsp:sp>
    <dsp:sp modelId="{939B76D1-BB33-4E50-9ECD-839FB5787B95}">
      <dsp:nvSpPr>
        <dsp:cNvPr id="0" name=""/>
        <dsp:cNvSpPr/>
      </dsp:nvSpPr>
      <dsp:spPr>
        <a:xfrm>
          <a:off x="0" y="3414415"/>
          <a:ext cx="2055390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Социјална заштита</a:t>
          </a:r>
          <a:endParaRPr lang="en-US" sz="1600" b="1" kern="1200" dirty="0"/>
        </a:p>
      </dsp:txBody>
      <dsp:txXfrm>
        <a:off x="0" y="3414415"/>
        <a:ext cx="2055390" cy="316800"/>
      </dsp:txXfrm>
    </dsp:sp>
    <dsp:sp modelId="{7845F59F-6101-48DE-ABCC-EC5351843F5B}">
      <dsp:nvSpPr>
        <dsp:cNvPr id="0" name=""/>
        <dsp:cNvSpPr/>
      </dsp:nvSpPr>
      <dsp:spPr>
        <a:xfrm>
          <a:off x="2055390" y="3320365"/>
          <a:ext cx="411078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320365"/>
          <a:ext cx="5590663" cy="5049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320365"/>
        <a:ext cx="5590663" cy="504900"/>
      </dsp:txXfrm>
    </dsp:sp>
    <dsp:sp modelId="{B471A916-B6F4-4017-A447-E2C98CEE19B9}">
      <dsp:nvSpPr>
        <dsp:cNvPr id="0" name=""/>
        <dsp:cNvSpPr/>
      </dsp:nvSpPr>
      <dsp:spPr>
        <a:xfrm>
          <a:off x="0" y="4120465"/>
          <a:ext cx="2055390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Буџетска резерва</a:t>
          </a:r>
          <a:endParaRPr lang="en-US" sz="1600" b="1" kern="1200" dirty="0"/>
        </a:p>
      </dsp:txBody>
      <dsp:txXfrm>
        <a:off x="0" y="4120465"/>
        <a:ext cx="2055390" cy="316800"/>
      </dsp:txXfrm>
    </dsp:sp>
    <dsp:sp modelId="{7F976215-9D17-4223-A92A-D3302071B429}">
      <dsp:nvSpPr>
        <dsp:cNvPr id="0" name=""/>
        <dsp:cNvSpPr/>
      </dsp:nvSpPr>
      <dsp:spPr>
        <a:xfrm>
          <a:off x="2055390" y="3882865"/>
          <a:ext cx="411078" cy="792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882865"/>
          <a:ext cx="5590663" cy="7920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600" b="1" kern="1200" dirty="0"/>
            <a:t>Буџетска резерва </a:t>
          </a:r>
          <a:r>
            <a:rPr lang="sr-Cyrl-RS" sz="16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600" kern="1200" dirty="0"/>
        </a:p>
      </dsp:txBody>
      <dsp:txXfrm>
        <a:off x="2630900" y="3882865"/>
        <a:ext cx="5590663" cy="792000"/>
      </dsp:txXfrm>
    </dsp:sp>
    <dsp:sp modelId="{320B77C6-F8A0-4CEB-8B55-79E4A1BAF9E9}">
      <dsp:nvSpPr>
        <dsp:cNvPr id="0" name=""/>
        <dsp:cNvSpPr/>
      </dsp:nvSpPr>
      <dsp:spPr>
        <a:xfrm>
          <a:off x="0" y="4970065"/>
          <a:ext cx="2055390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Капитални издаци</a:t>
          </a:r>
          <a:endParaRPr lang="en-US" sz="1600" b="1" kern="1200" dirty="0"/>
        </a:p>
      </dsp:txBody>
      <dsp:txXfrm>
        <a:off x="0" y="4970065"/>
        <a:ext cx="2055390" cy="316800"/>
      </dsp:txXfrm>
    </dsp:sp>
    <dsp:sp modelId="{803A06C6-F698-48F4-A91D-0B2B17EECBA4}">
      <dsp:nvSpPr>
        <dsp:cNvPr id="0" name=""/>
        <dsp:cNvSpPr/>
      </dsp:nvSpPr>
      <dsp:spPr>
        <a:xfrm>
          <a:off x="2055390" y="4732465"/>
          <a:ext cx="411078" cy="792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32465"/>
          <a:ext cx="5590663" cy="7920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600" b="1" kern="1200" dirty="0"/>
            <a:t>Капитални издаци </a:t>
          </a:r>
          <a:r>
            <a:rPr lang="sr-Cyrl-RS" sz="16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600" kern="1200" dirty="0"/>
        </a:p>
      </dsp:txBody>
      <dsp:txXfrm>
        <a:off x="2630900" y="4732465"/>
        <a:ext cx="5590663" cy="792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412788" y="485352"/>
          <a:ext cx="3704076" cy="3704076"/>
        </a:xfrm>
        <a:prstGeom prst="blockArc">
          <a:avLst>
            <a:gd name="adj1" fmla="val 13149886"/>
            <a:gd name="adj2" fmla="val 15941779"/>
            <a:gd name="adj3" fmla="val 3434"/>
          </a:avLst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267434" y="643702"/>
          <a:ext cx="3704076" cy="3704076"/>
        </a:xfrm>
        <a:prstGeom prst="blockArc">
          <a:avLst>
            <a:gd name="adj1" fmla="val 11148650"/>
            <a:gd name="adj2" fmla="val 13556078"/>
            <a:gd name="adj3" fmla="val 3434"/>
          </a:avLst>
        </a:prstGeom>
        <a:solidFill>
          <a:schemeClr val="accent3">
            <a:hueOff val="-11831656"/>
            <a:satOff val="-31187"/>
            <a:lumOff val="-80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276766" y="450581"/>
          <a:ext cx="3704076" cy="3704076"/>
        </a:xfrm>
        <a:prstGeom prst="blockArc">
          <a:avLst>
            <a:gd name="adj1" fmla="val 7995207"/>
            <a:gd name="adj2" fmla="val 10783321"/>
            <a:gd name="adj3" fmla="val 3434"/>
          </a:avLst>
        </a:prstGeom>
        <a:solidFill>
          <a:schemeClr val="accent3">
            <a:hueOff val="-9859713"/>
            <a:satOff val="-25989"/>
            <a:lumOff val="-67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2219409" y="398868"/>
          <a:ext cx="3704076" cy="3704076"/>
        </a:xfrm>
        <a:prstGeom prst="blockArc">
          <a:avLst>
            <a:gd name="adj1" fmla="val 5220896"/>
            <a:gd name="adj2" fmla="val 7849342"/>
            <a:gd name="adj3" fmla="val 3434"/>
          </a:avLst>
        </a:prstGeom>
        <a:solidFill>
          <a:schemeClr val="accent3">
            <a:hueOff val="-7887771"/>
            <a:satOff val="-20791"/>
            <a:lumOff val="-53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342801" y="396623"/>
          <a:ext cx="3704076" cy="3704076"/>
        </a:xfrm>
        <a:prstGeom prst="blockArc">
          <a:avLst>
            <a:gd name="adj1" fmla="val 2872084"/>
            <a:gd name="adj2" fmla="val 5454022"/>
            <a:gd name="adj3" fmla="val 3434"/>
          </a:avLst>
        </a:prstGeom>
        <a:solidFill>
          <a:schemeClr val="accent3">
            <a:hueOff val="-5915828"/>
            <a:satOff val="-15594"/>
            <a:lumOff val="-40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291657" y="444713"/>
          <a:ext cx="3704076" cy="3704076"/>
        </a:xfrm>
        <a:prstGeom prst="blockArc">
          <a:avLst>
            <a:gd name="adj1" fmla="val 280992"/>
            <a:gd name="adj2" fmla="val 2739489"/>
            <a:gd name="adj3" fmla="val 3434"/>
          </a:avLst>
        </a:prstGeom>
        <a:solidFill>
          <a:schemeClr val="accent3">
            <a:hueOff val="-3943885"/>
            <a:satOff val="-10396"/>
            <a:lumOff val="-26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287252" y="515306"/>
          <a:ext cx="3704076" cy="3704076"/>
        </a:xfrm>
        <a:prstGeom prst="blockArc">
          <a:avLst>
            <a:gd name="adj1" fmla="val 18865720"/>
            <a:gd name="adj2" fmla="val 147401"/>
            <a:gd name="adj3" fmla="val 3434"/>
          </a:avLst>
        </a:prstGeom>
        <a:solidFill>
          <a:schemeClr val="accent3">
            <a:hueOff val="-1971943"/>
            <a:satOff val="-5198"/>
            <a:lumOff val="-13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262363" y="490432"/>
          <a:ext cx="3704076" cy="3704076"/>
        </a:xfrm>
        <a:prstGeom prst="blockArc">
          <a:avLst>
            <a:gd name="adj1" fmla="val 16226119"/>
            <a:gd name="adj2" fmla="val 18932179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290491" y="1468767"/>
          <a:ext cx="1662034" cy="17032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>
              <a:solidFill>
                <a:schemeClr val="bg1"/>
              </a:solidFill>
            </a:rPr>
            <a:t>Укупни расходи и издаци </a:t>
          </a:r>
          <a:r>
            <a:rPr lang="sr-Cyrl-RS" sz="1200" kern="1200" dirty="0" smtClean="0">
              <a:solidFill>
                <a:srgbClr val="FF0000"/>
              </a:solidFill>
            </a:rPr>
            <a:t>1.087.216.796,00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533890" y="1718196"/>
        <a:ext cx="1175236" cy="1204347"/>
      </dsp:txXfrm>
    </dsp:sp>
    <dsp:sp modelId="{73F305AC-CFDC-45B1-8AB8-6FABD1C99179}">
      <dsp:nvSpPr>
        <dsp:cNvPr id="0" name=""/>
        <dsp:cNvSpPr/>
      </dsp:nvSpPr>
      <dsp:spPr>
        <a:xfrm>
          <a:off x="3218471" y="-100033"/>
          <a:ext cx="1819517" cy="12446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FFFF00"/>
              </a:solidFill>
            </a:rPr>
            <a:t>Коришћење роба и услуга </a:t>
          </a:r>
          <a:r>
            <a:rPr lang="ru-RU" sz="1200" kern="1200" dirty="0" smtClean="0">
              <a:solidFill>
                <a:srgbClr val="FFFF00"/>
              </a:solidFill>
            </a:rPr>
            <a:t>324.914.974,00динара</a:t>
          </a:r>
          <a:endParaRPr lang="en-US" sz="1200" kern="1200" dirty="0">
            <a:solidFill>
              <a:srgbClr val="FFFF00"/>
            </a:solidFill>
          </a:endParaRPr>
        </a:p>
      </dsp:txBody>
      <dsp:txXfrm>
        <a:off x="3484933" y="82239"/>
        <a:ext cx="1286593" cy="880084"/>
      </dsp:txXfrm>
    </dsp:sp>
    <dsp:sp modelId="{A14630AA-C1BD-4A7E-B665-0A7C9B6C19C9}">
      <dsp:nvSpPr>
        <dsp:cNvPr id="0" name=""/>
        <dsp:cNvSpPr/>
      </dsp:nvSpPr>
      <dsp:spPr>
        <a:xfrm>
          <a:off x="4658631" y="493511"/>
          <a:ext cx="1509731" cy="1147914"/>
        </a:xfrm>
        <a:prstGeom prst="ellipse">
          <a:avLst/>
        </a:prstGeom>
        <a:solidFill>
          <a:schemeClr val="accent3">
            <a:hueOff val="-1971943"/>
            <a:satOff val="-5198"/>
            <a:lumOff val="-13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Дотације и трансфери </a:t>
          </a:r>
          <a:r>
            <a:rPr lang="sr-Cyrl-RS" sz="1200" kern="1200" dirty="0" smtClean="0">
              <a:solidFill>
                <a:schemeClr val="bg1"/>
              </a:solidFill>
            </a:rPr>
            <a:t>135.338.591</a:t>
          </a:r>
          <a:r>
            <a:rPr lang="sr-Cyrl-RS" sz="1200" kern="1200" dirty="0" smtClean="0">
              <a:solidFill>
                <a:schemeClr val="bg2">
                  <a:lumMod val="25000"/>
                </a:schemeClr>
              </a:solidFill>
            </a:rPr>
            <a:t>,</a:t>
          </a:r>
          <a:r>
            <a:rPr lang="sr-Cyrl-RS" sz="1200" kern="1200" dirty="0" err="1" smtClean="0">
              <a:solidFill>
                <a:schemeClr val="bg2">
                  <a:lumMod val="25000"/>
                </a:schemeClr>
              </a:solidFill>
            </a:rPr>
            <a:t>00</a:t>
          </a:r>
          <a:r>
            <a:rPr lang="sr-Cyrl-RS" sz="1200" kern="1200" dirty="0" err="1" smtClean="0">
              <a:solidFill>
                <a:schemeClr val="bg1"/>
              </a:solidFill>
            </a:rPr>
            <a:t>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879726" y="661619"/>
        <a:ext cx="1067541" cy="811698"/>
      </dsp:txXfrm>
    </dsp:sp>
    <dsp:sp modelId="{E43F7264-94BE-4E7E-8A98-A0D70BB3AF06}">
      <dsp:nvSpPr>
        <dsp:cNvPr id="0" name=""/>
        <dsp:cNvSpPr/>
      </dsp:nvSpPr>
      <dsp:spPr>
        <a:xfrm>
          <a:off x="5230382" y="1828802"/>
          <a:ext cx="1454953" cy="1233129"/>
        </a:xfrm>
        <a:prstGeom prst="ellipse">
          <a:avLst/>
        </a:prstGeom>
        <a:solidFill>
          <a:schemeClr val="accent3">
            <a:hueOff val="-3943885"/>
            <a:satOff val="-10396"/>
            <a:lumOff val="-26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Расходи за запослене </a:t>
          </a:r>
          <a:r>
            <a:rPr lang="sr-Cyrl-RS" sz="1200" kern="1200" dirty="0" smtClean="0">
              <a:solidFill>
                <a:schemeClr val="bg1"/>
              </a:solidFill>
            </a:rPr>
            <a:t>266.170.431,</a:t>
          </a:r>
          <a:r>
            <a:rPr lang="sr-Cyrl-RS" sz="1200" kern="1200" dirty="0" err="1" smtClean="0">
              <a:solidFill>
                <a:schemeClr val="bg1"/>
              </a:solidFill>
            </a:rPr>
            <a:t>00динара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5443455" y="2009390"/>
        <a:ext cx="1028807" cy="871953"/>
      </dsp:txXfrm>
    </dsp:sp>
    <dsp:sp modelId="{115526CD-270E-4C52-A164-15F2B6F9FE39}">
      <dsp:nvSpPr>
        <dsp:cNvPr id="0" name=""/>
        <dsp:cNvSpPr/>
      </dsp:nvSpPr>
      <dsp:spPr>
        <a:xfrm>
          <a:off x="4733070" y="3084884"/>
          <a:ext cx="1365720" cy="1027344"/>
        </a:xfrm>
        <a:prstGeom prst="ellipse">
          <a:avLst/>
        </a:prstGeom>
        <a:solidFill>
          <a:schemeClr val="accent3">
            <a:hueOff val="-5915828"/>
            <a:satOff val="-15594"/>
            <a:lumOff val="-40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Социјална </a:t>
          </a:r>
          <a:r>
            <a:rPr lang="sr-Cyrl-RS" sz="1200" kern="1200" dirty="0" smtClean="0">
              <a:solidFill>
                <a:schemeClr val="bg1"/>
              </a:solidFill>
            </a:rPr>
            <a:t>помоћ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sr-Cyrl-RS" sz="1200" kern="1200" dirty="0" smtClean="0">
              <a:solidFill>
                <a:schemeClr val="bg1"/>
              </a:solidFill>
            </a:rPr>
            <a:t>16.775.000,</a:t>
          </a:r>
          <a:r>
            <a:rPr lang="sr-Cyrl-RS" sz="1200" kern="1200" dirty="0" err="1" smtClean="0">
              <a:solidFill>
                <a:schemeClr val="bg1"/>
              </a:solidFill>
            </a:rPr>
            <a:t>00динара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933075" y="3235335"/>
        <a:ext cx="965710" cy="726442"/>
      </dsp:txXfrm>
    </dsp:sp>
    <dsp:sp modelId="{5101AD7C-EA94-402A-A388-0FD916639D60}">
      <dsp:nvSpPr>
        <dsp:cNvPr id="0" name=""/>
        <dsp:cNvSpPr/>
      </dsp:nvSpPr>
      <dsp:spPr>
        <a:xfrm>
          <a:off x="3506504" y="3543303"/>
          <a:ext cx="1319465" cy="1050749"/>
        </a:xfrm>
        <a:prstGeom prst="ellipse">
          <a:avLst/>
        </a:prstGeom>
        <a:solidFill>
          <a:schemeClr val="accent3">
            <a:hueOff val="-7887771"/>
            <a:satOff val="-20791"/>
            <a:lumOff val="-53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Субвенције </a:t>
          </a:r>
          <a:r>
            <a:rPr lang="sr-Cyrl-RS" sz="1200" kern="1200" dirty="0" smtClean="0">
              <a:solidFill>
                <a:srgbClr val="FF0000"/>
              </a:solidFill>
            </a:rPr>
            <a:t>19.500.000,</a:t>
          </a:r>
          <a:r>
            <a:rPr lang="sr-Cyrl-RS" sz="1200" kern="1200" dirty="0" err="1" smtClean="0">
              <a:solidFill>
                <a:srgbClr val="FF0000"/>
              </a:solidFill>
            </a:rPr>
            <a:t>00</a:t>
          </a:r>
          <a:r>
            <a:rPr lang="sr-Cyrl-RS" sz="1200" kern="1200" dirty="0" err="1" smtClean="0">
              <a:solidFill>
                <a:schemeClr val="bg1"/>
              </a:solidFill>
            </a:rPr>
            <a:t>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699735" y="3697182"/>
        <a:ext cx="933003" cy="742991"/>
      </dsp:txXfrm>
    </dsp:sp>
    <dsp:sp modelId="{D19ADD6D-9F0A-4766-B637-BB2D5495A9BB}">
      <dsp:nvSpPr>
        <dsp:cNvPr id="0" name=""/>
        <dsp:cNvSpPr/>
      </dsp:nvSpPr>
      <dsp:spPr>
        <a:xfrm>
          <a:off x="2012219" y="3114683"/>
          <a:ext cx="1738613" cy="1027344"/>
        </a:xfrm>
        <a:prstGeom prst="ellipse">
          <a:avLst/>
        </a:prstGeom>
        <a:solidFill>
          <a:schemeClr val="accent3">
            <a:hueOff val="-9859713"/>
            <a:satOff val="-25989"/>
            <a:lumOff val="-67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Остали расходи </a:t>
          </a:r>
          <a:r>
            <a:rPr lang="sr-Cyrl-RS" sz="1200" kern="1200" dirty="0" smtClean="0">
              <a:solidFill>
                <a:schemeClr val="bg1"/>
              </a:solidFill>
            </a:rPr>
            <a:t>126.309.800,</a:t>
          </a:r>
          <a:r>
            <a:rPr lang="sr-Cyrl-RS" sz="1200" kern="1200" dirty="0" err="1" smtClean="0">
              <a:solidFill>
                <a:srgbClr val="FF0000"/>
              </a:solidFill>
            </a:rPr>
            <a:t>00</a:t>
          </a:r>
          <a:r>
            <a:rPr lang="sr-Cyrl-RS" sz="1200" kern="1200" dirty="0" err="1" smtClean="0">
              <a:solidFill>
                <a:schemeClr val="bg1"/>
              </a:solidFill>
            </a:rPr>
            <a:t>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266833" y="3265134"/>
        <a:ext cx="1229385" cy="726442"/>
      </dsp:txXfrm>
    </dsp:sp>
    <dsp:sp modelId="{4F05B281-B6DB-45BB-A427-1BF92AADC139}">
      <dsp:nvSpPr>
        <dsp:cNvPr id="0" name=""/>
        <dsp:cNvSpPr/>
      </dsp:nvSpPr>
      <dsp:spPr>
        <a:xfrm>
          <a:off x="1553055" y="1789662"/>
          <a:ext cx="1511056" cy="1043577"/>
        </a:xfrm>
        <a:prstGeom prst="ellipse">
          <a:avLst/>
        </a:prstGeom>
        <a:solidFill>
          <a:schemeClr val="accent3">
            <a:hueOff val="-11831656"/>
            <a:satOff val="-31187"/>
            <a:lumOff val="-80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>
              <a:solidFill>
                <a:schemeClr val="bg1"/>
              </a:solidFill>
            </a:rPr>
            <a:t>Средства резерве </a:t>
          </a:r>
          <a:r>
            <a:rPr lang="sr-Cyrl-RS" sz="900" kern="1200" dirty="0" smtClean="0">
              <a:solidFill>
                <a:schemeClr val="bg1"/>
              </a:solidFill>
            </a:rPr>
            <a:t> </a:t>
          </a:r>
          <a:r>
            <a:rPr lang="sr-Cyrl-RS" sz="1220" kern="1200" baseline="0" dirty="0" smtClean="0">
              <a:solidFill>
                <a:schemeClr val="bg1"/>
              </a:solidFill>
            </a:rPr>
            <a:t>11.000.0000,00</a:t>
          </a:r>
          <a:endParaRPr lang="en-US" sz="1220" kern="1200" baseline="0" dirty="0">
            <a:solidFill>
              <a:schemeClr val="bg1"/>
            </a:solidFill>
          </a:endParaRPr>
        </a:p>
      </dsp:txBody>
      <dsp:txXfrm>
        <a:off x="1774344" y="1942490"/>
        <a:ext cx="1068478" cy="737921"/>
      </dsp:txXfrm>
    </dsp:sp>
    <dsp:sp modelId="{2D6C03BD-4023-431E-84F6-C080A9961C8A}">
      <dsp:nvSpPr>
        <dsp:cNvPr id="0" name=""/>
        <dsp:cNvSpPr/>
      </dsp:nvSpPr>
      <dsp:spPr>
        <a:xfrm>
          <a:off x="1984540" y="607694"/>
          <a:ext cx="1737986" cy="1160235"/>
        </a:xfrm>
        <a:prstGeom prst="ellipse">
          <a:avLst/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Капитални издаци </a:t>
          </a:r>
          <a:r>
            <a:rPr lang="sr-Cyrl-RS" sz="1200" kern="1200" baseline="0" dirty="0" smtClean="0">
              <a:solidFill>
                <a:schemeClr val="bg1"/>
              </a:solidFill>
            </a:rPr>
            <a:t>187.208.000,00</a:t>
          </a:r>
          <a:r>
            <a:rPr lang="sr-Cyrl-RS" sz="1200" kern="1200" dirty="0" smtClean="0">
              <a:solidFill>
                <a:schemeClr val="bg1"/>
              </a:solidFill>
            </a:rPr>
            <a:t> </a:t>
          </a:r>
          <a:r>
            <a:rPr lang="sr-Cyrl-RS" sz="1200" kern="1200" dirty="0">
              <a:solidFill>
                <a:schemeClr val="bg1"/>
              </a:solidFill>
            </a:rPr>
            <a:t>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239062" y="777606"/>
        <a:ext cx="1228942" cy="820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0.28833</cdr:x>
      <cdr:y>0.13514</cdr:y>
    </cdr:from>
    <cdr:to>
      <cdr:x>0.42295</cdr:x>
      <cdr:y>0.32284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8465" y="6583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0.59367</cdr:x>
      <cdr:y>0.08869</cdr:y>
    </cdr:from>
    <cdr:to>
      <cdr:x>0.73149</cdr:x>
      <cdr:y>0.29563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32448" y="432048"/>
          <a:ext cx="936104" cy="100811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ysClr val="windowText" lastClr="000000">
              <a:lumMod val="65000"/>
              <a:lumOff val="35000"/>
            </a:sys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 dirty="0" smtClean="0"/>
            <a:t>	Становање и урбанизам</a:t>
          </a:r>
        </a:p>
        <a:p xmlns:a="http://schemas.openxmlformats.org/drawingml/2006/main">
          <a:r>
            <a:rPr lang="sr-Cyrl-RS" dirty="0" smtClean="0"/>
            <a:t>1,</a:t>
          </a:r>
          <a:r>
            <a:rPr lang="en-US" dirty="0" smtClean="0"/>
            <a:t>38</a:t>
          </a:r>
          <a:r>
            <a:rPr lang="sr-Cyrl-RS" dirty="0" smtClean="0"/>
            <a:t>%</a:t>
          </a:r>
          <a:r>
            <a:rPr lang="sr-Cyrl-RS" sz="1100" dirty="0" smtClean="0"/>
            <a:t>	</a:t>
          </a:r>
          <a:endParaRPr lang="sr-Latn-R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2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rtl="0" eaLnBrk="1" fontAlgn="ctr" latinLnBrk="0" hangingPunct="1"/>
            <a:endParaRPr lang="en-US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90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trovacnamlavi.r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ПЕТРОВАЦ НА МЛАВИ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910" y="3645024"/>
            <a:ext cx="6400800" cy="1600200"/>
          </a:xfrm>
        </p:spPr>
        <p:txBody>
          <a:bodyPr/>
          <a:lstStyle/>
          <a:p>
            <a:r>
              <a:rPr lang="sr-Cyrl-RS" dirty="0">
                <a:solidFill>
                  <a:srgbClr val="92D050"/>
                </a:solidFill>
              </a:rPr>
              <a:t>ГРАЂАНСКИ ВОДИЧ КРОЗ ОДЛУКУ О БУЏЕТУ за </a:t>
            </a:r>
            <a:r>
              <a:rPr lang="sr-Cyrl-RS" dirty="0" smtClean="0">
                <a:solidFill>
                  <a:srgbClr val="92D050"/>
                </a:solidFill>
              </a:rPr>
              <a:t>20</a:t>
            </a:r>
            <a:r>
              <a:rPr lang="sr-Latn-RS" dirty="0" smtClean="0">
                <a:solidFill>
                  <a:srgbClr val="92D050"/>
                </a:solidFill>
              </a:rPr>
              <a:t>21</a:t>
            </a:r>
            <a:r>
              <a:rPr lang="sr-Cyrl-RS" dirty="0" smtClean="0">
                <a:solidFill>
                  <a:srgbClr val="92D050"/>
                </a:solidFill>
              </a:rPr>
              <a:t>. </a:t>
            </a:r>
            <a:r>
              <a:rPr lang="sr-Cyrl-RS" dirty="0">
                <a:solidFill>
                  <a:srgbClr val="92D050"/>
                </a:solidFill>
              </a:rPr>
              <a:t>годину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GRB opšt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285728"/>
            <a:ext cx="1714512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317670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2021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53011692"/>
              </p:ext>
            </p:extLst>
          </p:nvPr>
        </p:nvGraphicFramePr>
        <p:xfrm>
          <a:off x="1241013" y="1577882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202</a:t>
            </a:r>
            <a:r>
              <a:rPr lang="en-US" sz="2900" b="1" dirty="0" smtClean="0"/>
              <a:t>1</a:t>
            </a:r>
            <a:r>
              <a:rPr lang="sr-Cyrl-RS" sz="2900" b="1" dirty="0" smtClean="0"/>
              <a:t>. </a:t>
            </a:r>
            <a:r>
              <a:rPr lang="sr-Cyrl-RS" sz="2900" b="1" dirty="0"/>
              <a:t>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423225"/>
              </p:ext>
            </p:extLst>
          </p:nvPr>
        </p:nvGraphicFramePr>
        <p:xfrm>
          <a:off x="539552" y="1772816"/>
          <a:ext cx="7198520" cy="458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2021</a:t>
            </a:r>
            <a:r>
              <a:rPr lang="en-US" sz="1700" dirty="0" smtClean="0"/>
              <a:t>.</a:t>
            </a:r>
            <a:r>
              <a:rPr lang="sr-Cyrl-RS" sz="1700" dirty="0" smtClean="0"/>
              <a:t>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1.087.216.796,00 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619763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1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</a:t>
            </a:r>
            <a:r>
              <a:rPr lang="sr-Cyrl-RS" sz="3000" b="1" dirty="0" smtClean="0"/>
              <a:t>2021.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997402"/>
              </p:ext>
            </p:extLst>
          </p:nvPr>
        </p:nvGraphicFramePr>
        <p:xfrm>
          <a:off x="395536" y="163934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184340"/>
              </p:ext>
            </p:extLst>
          </p:nvPr>
        </p:nvGraphicFramePr>
        <p:xfrm>
          <a:off x="1214414" y="1857364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2021.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587061"/>
              </p:ext>
            </p:extLst>
          </p:nvPr>
        </p:nvGraphicFramePr>
        <p:xfrm>
          <a:off x="91846" y="980729"/>
          <a:ext cx="8944650" cy="586845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=""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826029379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err="1" smtClean="0"/>
                        <a:t>2021годину</a:t>
                      </a:r>
                      <a:r>
                        <a:rPr lang="sr-Cyrl-RS" sz="1200" dirty="0" smtClean="0"/>
                        <a:t>  </a:t>
                      </a:r>
                      <a:r>
                        <a:rPr lang="sr-Cyrl-RS" sz="1200" dirty="0"/>
                        <a:t>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15.000.000,00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1,38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2703372"/>
                  </a:ext>
                </a:extLst>
              </a:tr>
              <a:tr h="3485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62.700.000,00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5,</a:t>
                      </a:r>
                      <a:r>
                        <a:rPr lang="en-US" sz="1000" dirty="0" smtClean="0"/>
                        <a:t>76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2.500.000,00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0,2</a:t>
                      </a:r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25.465.830,00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2,34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11.230.000,00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1,03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9.000.000,00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0,83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153.666.000,00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14,13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109.355.723,00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10,05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92.255.537,00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8,48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15.000.000,00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1,38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</a:t>
                      </a:r>
                      <a:r>
                        <a:rPr lang="sr-Cyrl-RS" sz="1200" dirty="0" smtClean="0"/>
                        <a:t>1. </a:t>
                      </a:r>
                      <a:r>
                        <a:rPr lang="sr-Cyrl-RS" sz="1200" dirty="0"/>
                        <a:t>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45.910.000,00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4,22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18.842.054,00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1,73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76.820.870,00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7,06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Cyrl-RS" sz="1000" dirty="0" smtClean="0"/>
                    </a:p>
                    <a:p>
                      <a:pPr algn="r"/>
                      <a:r>
                        <a:rPr lang="sr-Cyrl-RS" sz="1000" dirty="0" smtClean="0"/>
                        <a:t>96..835.324,00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 smtClean="0"/>
                    </a:p>
                    <a:p>
                      <a:pPr algn="r"/>
                      <a:r>
                        <a:rPr lang="en-US" sz="1000" dirty="0" smtClean="0"/>
                        <a:t>8,97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</a:t>
                      </a:r>
                      <a:r>
                        <a:rPr lang="sr-Cyrl-RS" sz="1200" dirty="0" smtClean="0"/>
                        <a:t>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297.755.672,00</a:t>
                      </a:r>
                    </a:p>
                    <a:p>
                      <a:pPr algn="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27,41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47.079.786,00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4,33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7.800.000,00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0,71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dirty="0" smtClean="0"/>
                        <a:t>1.087.216.796,00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/>
              <a:t>Структура расхода по буџетским 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35CA3346-52C3-4B96-A757-C775AAA1D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786495"/>
              </p:ext>
            </p:extLst>
          </p:nvPr>
        </p:nvGraphicFramePr>
        <p:xfrm>
          <a:off x="611560" y="1124744"/>
          <a:ext cx="6792416" cy="487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478750"/>
              </p:ext>
            </p:extLst>
          </p:nvPr>
        </p:nvGraphicFramePr>
        <p:xfrm>
          <a:off x="683569" y="1417633"/>
          <a:ext cx="7560839" cy="524761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</a:rPr>
                        <a:t>ОПШТИНА ПЕТРОВАЦ НА МЛАВИ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</a:t>
                      </a:r>
                      <a:r>
                        <a:rPr lang="en-US" sz="1200" dirty="0" smtClean="0"/>
                        <a:t>1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20.009.775,00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1,84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20.684.258,00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1,90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6.385.753,00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0,59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>
                          <a:effectLst/>
                        </a:rPr>
                        <a:t>Општинска </a:t>
                      </a:r>
                      <a:r>
                        <a:rPr lang="en-US" sz="1500" dirty="0" err="1">
                          <a:effectLst/>
                        </a:rPr>
                        <a:t>управа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811.227.148,00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74,75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 </a:t>
                      </a:r>
                      <a:r>
                        <a:rPr lang="en-US" sz="1500" dirty="0" err="1">
                          <a:effectLst/>
                        </a:rPr>
                        <a:t>јавно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правобранилаштво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3.757.182,00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0,34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Месне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12.407.933,00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1,14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3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Културно просветни центар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26.810.000,00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2,46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Народна библиотека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12.474.744,00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1,14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Спортски центар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20.524.344,00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1,88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 err="1">
                          <a:effectLst/>
                        </a:rPr>
                        <a:t>редшколска</a:t>
                      </a:r>
                      <a:r>
                        <a:rPr lang="sr-Cyrl-RS" sz="1500" dirty="0">
                          <a:effectLst/>
                        </a:rPr>
                        <a:t> установа 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109.355.723,00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10,05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Дирекција за омладину и спорт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8.210.980,00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0,75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организација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25.465.830,00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2,25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Завичајни музеј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9.903.126,00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0,91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0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962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1.087.216.796,00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" name="Picture 14" descr="19477383_754978154685132_5797895931660458435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2921021" cy="2428892"/>
          </a:xfrm>
          <a:prstGeom prst="rect">
            <a:avLst/>
          </a:prstGeom>
        </p:spPr>
      </p:pic>
      <p:pic>
        <p:nvPicPr>
          <p:cNvPr id="16" name="Picture 15" descr="44093840_1041252559391022_287902302068329676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42852"/>
            <a:ext cx="3000396" cy="2571768"/>
          </a:xfrm>
          <a:prstGeom prst="rect">
            <a:avLst/>
          </a:prstGeom>
        </p:spPr>
      </p:pic>
      <p:pic>
        <p:nvPicPr>
          <p:cNvPr id="17" name="Picture 16" descr="19260569_750789145104033_761056286059029147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142852"/>
            <a:ext cx="2428892" cy="2428892"/>
          </a:xfrm>
          <a:prstGeom prst="rect">
            <a:avLst/>
          </a:prstGeom>
        </p:spPr>
      </p:pic>
      <p:pic>
        <p:nvPicPr>
          <p:cNvPr id="20" name="Picture 19" descr="38427296_991287951054150_422216721378574336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714620"/>
            <a:ext cx="4000528" cy="2331558"/>
          </a:xfrm>
          <a:prstGeom prst="rect">
            <a:avLst/>
          </a:prstGeom>
        </p:spPr>
      </p:pic>
      <p:pic>
        <p:nvPicPr>
          <p:cNvPr id="25" name="Picture 24" descr="25182350_833854093464204_6305002620004495678_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4429132"/>
            <a:ext cx="4357718" cy="2250297"/>
          </a:xfrm>
          <a:prstGeom prst="rect">
            <a:avLst/>
          </a:prstGeom>
        </p:spPr>
      </p:pic>
      <p:pic>
        <p:nvPicPr>
          <p:cNvPr id="28" name="Picture 27" descr="25351892_834710063378607_8735084016870551175_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5143512"/>
            <a:ext cx="4143404" cy="1571660"/>
          </a:xfrm>
          <a:prstGeom prst="rect">
            <a:avLst/>
          </a:prstGeom>
        </p:spPr>
      </p:pic>
      <p:pic>
        <p:nvPicPr>
          <p:cNvPr id="29" name="Picture 28" descr="32896947_913907235458889_6756678606870544384_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00562" y="2786058"/>
            <a:ext cx="4357718" cy="1571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054680"/>
              </p:ext>
            </p:extLst>
          </p:nvPr>
        </p:nvGraphicFramePr>
        <p:xfrm>
          <a:off x="500034" y="1357298"/>
          <a:ext cx="8030125" cy="515989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4490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34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3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37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059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</a:t>
                      </a:r>
                      <a:r>
                        <a:rPr lang="en-US" sz="1500" dirty="0" smtClean="0">
                          <a:effectLst/>
                        </a:rPr>
                        <a:t>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</a:t>
                      </a:r>
                      <a:r>
                        <a:rPr lang="en-US" sz="1500" dirty="0" smtClean="0">
                          <a:effectLst/>
                        </a:rPr>
                        <a:t>2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1</a:t>
                      </a: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. Фасада зграде општине</a:t>
                      </a:r>
                      <a:endParaRPr lang="en-US" sz="1100" dirty="0" smtClean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</a:rPr>
                        <a:t>6.300.000,00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2.</a:t>
                      </a: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Путна  инфраструктура на територији општине Петровац на Млави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50.000.000,00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3. Подизање туристичког капацитета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15.150.000,00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5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4. Дом културе у Рашанцу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5.000.000,00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5. Дечије игралиште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6.600.000,00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6. Пешачка зона бања Ждрело- Горњачка клисура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10.000.000,00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7. Туристичка зона Ждрело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8. Уређење плаже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9. Музеј на отвореном у Бистрици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1.000.000,00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10. Амбуланта у Великом Лаолу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6.000.000,00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9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11. Школа у Бусуру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7.800.000,00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12. Школа у Каменову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2.459.000,00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243283"/>
              </p:ext>
            </p:extLst>
          </p:nvPr>
        </p:nvGraphicFramePr>
        <p:xfrm>
          <a:off x="571472" y="214290"/>
          <a:ext cx="7829576" cy="584206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71900"/>
                <a:gridCol w="1464295"/>
                <a:gridCol w="1678731"/>
                <a:gridCol w="1114650"/>
              </a:tblGrid>
              <a:tr h="337185"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Cyrl-RS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7107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Cyrl-RS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66702"/>
              </p:ext>
            </p:extLst>
          </p:nvPr>
        </p:nvGraphicFramePr>
        <p:xfrm>
          <a:off x="428596" y="285728"/>
          <a:ext cx="8229600" cy="6304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0462"/>
                <a:gridCol w="1785950"/>
                <a:gridCol w="1643074"/>
                <a:gridCol w="1300114"/>
              </a:tblGrid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216535"/>
              </p:ext>
            </p:extLst>
          </p:nvPr>
        </p:nvGraphicFramePr>
        <p:xfrm>
          <a:off x="500034" y="285728"/>
          <a:ext cx="8229600" cy="633476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86214"/>
                <a:gridCol w="1643074"/>
                <a:gridCol w="1571636"/>
                <a:gridCol w="1228676"/>
              </a:tblGrid>
              <a:tr h="370840"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1328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општине </a:t>
            </a:r>
            <a:r>
              <a:rPr lang="sr-Cyrl-RS" dirty="0" smtClean="0">
                <a:solidFill>
                  <a:srgbClr val="FF0000"/>
                </a:solidFill>
              </a:rPr>
              <a:t>Петровац на Млави </a:t>
            </a:r>
            <a:r>
              <a:rPr lang="sr-Cyrl-RS" dirty="0"/>
              <a:t>за </a:t>
            </a:r>
            <a:r>
              <a:rPr lang="sr-Cyrl-RS" dirty="0" smtClean="0"/>
              <a:t>2021. </a:t>
            </a:r>
            <a:r>
              <a:rPr lang="sr-Cyrl-RS" dirty="0"/>
              <a:t>годину, исту можете преузети на следећем линку интернет странице </a:t>
            </a:r>
            <a:r>
              <a:rPr lang="sr-Cyrl-RS" dirty="0" smtClean="0"/>
              <a:t>општине: </a:t>
            </a:r>
            <a:r>
              <a:rPr lang="en-US" dirty="0" smtClean="0">
                <a:hlinkClick r:id="rId3"/>
              </a:rPr>
              <a:t>https://www.petrovacnamlavi.rs</a:t>
            </a:r>
            <a:r>
              <a:rPr lang="sr-Cyrl-R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Latn-RS" dirty="0" smtClean="0"/>
              <a:t>1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sr-Cyrl-RS" dirty="0" smtClean="0"/>
              <a:t>На </a:t>
            </a:r>
            <a:r>
              <a:rPr lang="sr-Cyrl-RS" dirty="0"/>
              <a:t>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Latn-RS" dirty="0" smtClean="0"/>
              <a:t>1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Расходи </a:t>
            </a:r>
            <a:r>
              <a:rPr lang="sr-Cyrl-RS" dirty="0"/>
              <a:t>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</a:t>
            </a:r>
            <a:r>
              <a:rPr lang="sr-Cyrl-RS" dirty="0" smtClean="0"/>
              <a:t>пројекти</a:t>
            </a:r>
            <a:endParaRPr lang="sr-Cyrl-R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Петровац на Млави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Latn-RS" dirty="0" smtClean="0"/>
              <a:t>1</a:t>
            </a:r>
            <a:r>
              <a:rPr lang="sr-Cyrl-RS" dirty="0" smtClean="0"/>
              <a:t>.</a:t>
            </a:r>
            <a:r>
              <a:rPr lang="en-US" dirty="0" smtClean="0"/>
              <a:t> </a:t>
            </a:r>
            <a:r>
              <a:rPr lang="sr-Cyrl-RS" dirty="0" smtClean="0"/>
              <a:t>годину</a:t>
            </a:r>
            <a:r>
              <a:rPr lang="sr-Cyrl-RS" dirty="0"/>
              <a:t>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у </a:t>
            </a:r>
            <a:r>
              <a:rPr lang="ru-RU" dirty="0"/>
              <a:t>заједничком постављању циљева, дефинисању приоритета и планирању развоја наше </a:t>
            </a:r>
            <a:r>
              <a:rPr lang="ru-RU" dirty="0" smtClean="0"/>
              <a:t>општине.</a:t>
            </a:r>
            <a:endParaRPr lang="sr-Cyrl-RS" dirty="0" smtClean="0"/>
          </a:p>
          <a:p>
            <a:pPr algn="r"/>
            <a:r>
              <a:rPr lang="sr-Cyrl-RS" dirty="0" smtClean="0"/>
              <a:t>Душко Нединић</a:t>
            </a:r>
            <a:endParaRPr lang="sr-Cyrl-RS" dirty="0" smtClean="0">
              <a:solidFill>
                <a:srgbClr val="FF0000"/>
              </a:solidFill>
            </a:endParaRPr>
          </a:p>
          <a:p>
            <a:pPr algn="r"/>
            <a:r>
              <a:rPr lang="sr-Cyrl-RS" dirty="0" smtClean="0"/>
              <a:t>Председник </a:t>
            </a:r>
            <a:r>
              <a:rPr lang="sr-Cyrl-RS" dirty="0"/>
              <a:t>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Правобранилаштво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општине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 - Културно просветни центар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 smtClean="0">
                <a:cs typeface="Calibri" panose="020F0502020204030204" pitchFamily="34" charset="0"/>
              </a:rPr>
              <a:t>     - Народна </a:t>
            </a:r>
            <a:r>
              <a:rPr lang="ru-RU" altLang="en-US" sz="1700" dirty="0">
                <a:cs typeface="Calibri" panose="020F0502020204030204" pitchFamily="34" charset="0"/>
              </a:rPr>
              <a:t>библиотека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 - Завичајни музеј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 - Дирекција за омладину и спорт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 - Спортски центар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 - Туристичка организација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 - </a:t>
            </a:r>
            <a:r>
              <a:rPr lang="ru-RU" altLang="en-US" sz="1700" dirty="0">
                <a:cs typeface="Calibri" panose="020F0502020204030204" pitchFamily="34" charset="0"/>
              </a:rPr>
              <a:t>Предшколска установа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 - </a:t>
            </a:r>
            <a:r>
              <a:rPr lang="ru-RU" altLang="en-US" sz="1700" dirty="0">
                <a:cs typeface="Calibri" panose="020F0502020204030204" pitchFamily="34" charset="0"/>
              </a:rPr>
              <a:t>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 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</a:t>
            </a:r>
            <a:r>
              <a:rPr lang="ru-RU" altLang="en-US" sz="1700" dirty="0" smtClean="0">
                <a:cs typeface="Calibri" panose="020F0502020204030204" pitchFamily="34" charset="0"/>
              </a:rPr>
              <a:t>институције- дом здравља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rgbClr val="92D050"/>
                </a:solidFill>
              </a:rPr>
              <a:t>Како настаје буџет</a:t>
            </a:r>
            <a:r>
              <a:rPr lang="sr-Latn-RS" sz="3000" b="1" dirty="0">
                <a:solidFill>
                  <a:srgbClr val="92D050"/>
                </a:solidFill>
              </a:rPr>
              <a:t> </a:t>
            </a:r>
            <a:r>
              <a:rPr lang="sr-Cyrl-RS" sz="3000" b="1" dirty="0">
                <a:solidFill>
                  <a:srgbClr val="92D050"/>
                </a:solidFill>
              </a:rPr>
              <a:t>општине?</a:t>
            </a:r>
            <a:endParaRPr lang="en-US" sz="3000" b="1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Петровац на Млави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1990142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7033913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858942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>
                <a:solidFill>
                  <a:srgbClr val="FF0000"/>
                </a:solidFill>
              </a:rPr>
              <a:t>Петровац на Млави </a:t>
            </a:r>
            <a:r>
              <a:rPr lang="sr-Cyrl-RS" sz="1700" dirty="0"/>
              <a:t>за </a:t>
            </a:r>
            <a:r>
              <a:rPr lang="sr-Cyrl-RS" sz="1700" dirty="0" smtClean="0"/>
              <a:t>2021. </a:t>
            </a:r>
            <a:r>
              <a:rPr lang="sr-Cyrl-RS" sz="1700" dirty="0"/>
              <a:t>годину </a:t>
            </a:r>
            <a:r>
              <a:rPr lang="sr-Cyrl-RS" sz="1700" dirty="0" smtClean="0"/>
              <a:t>износе</a:t>
            </a:r>
            <a:r>
              <a:rPr lang="sr-Latn-RS" sz="1700" dirty="0" smtClean="0"/>
              <a:t>1</a:t>
            </a:r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</a:t>
            </a:r>
            <a:r>
              <a:rPr lang="sr-Cyrl-RS" sz="1700" dirty="0" smtClean="0">
                <a:solidFill>
                  <a:srgbClr val="FF0000"/>
                </a:solidFill>
              </a:rPr>
              <a:t>Петровац на Млави </a:t>
            </a:r>
            <a:r>
              <a:rPr lang="sr-Cyrl-RS" sz="1700" dirty="0" smtClean="0"/>
              <a:t>за 2021.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>
                <a:solidFill>
                  <a:srgbClr val="FF0000"/>
                </a:solidFill>
              </a:rPr>
              <a:t>1.066.100.796,00 </a:t>
            </a:r>
            <a:r>
              <a:rPr lang="sr-Cyrl-RS" sz="1700" dirty="0" smtClean="0"/>
              <a:t>динара, пренет</a:t>
            </a:r>
            <a:r>
              <a:rPr lang="en-US" sz="1700" dirty="0" smtClean="0"/>
              <a:t>a </a:t>
            </a:r>
            <a:r>
              <a:rPr lang="sr-Cyrl-RS" sz="1700" dirty="0" smtClean="0"/>
              <a:t>неутрошена средства из ранијих година у износу од 21.116.000,00 дин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77524253"/>
              </p:ext>
            </p:extLst>
          </p:nvPr>
        </p:nvGraphicFramePr>
        <p:xfrm>
          <a:off x="971600" y="4365104"/>
          <a:ext cx="7344816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7224" y="1357298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1.</a:t>
            </a:r>
            <a:r>
              <a:rPr lang="sr-Cyrl-RS" sz="4400" b="1" dirty="0" smtClean="0"/>
              <a:t>087.216.796,00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14092</TotalTime>
  <Words>1535</Words>
  <Application>Microsoft Office PowerPoint</Application>
  <PresentationFormat>On-screen Show (4:3)</PresentationFormat>
  <Paragraphs>400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Custom Design</vt:lpstr>
      <vt:lpstr>ПЕТРОВАЦ НА МЛАВИ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2021 годину</vt:lpstr>
      <vt:lpstr>Структура планираних прихода и примања за 2021. годину</vt:lpstr>
      <vt:lpstr>На шта се троше јавна средства?</vt:lpstr>
      <vt:lpstr>PowerPoint Presentation</vt:lpstr>
      <vt:lpstr>Структура планираних расхода и издатака буџета за 2021. годину</vt:lpstr>
      <vt:lpstr>Структура планираних расхода и издатака буџета за 2021. годину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RSRV</cp:lastModifiedBy>
  <cp:revision>797</cp:revision>
  <cp:lastPrinted>2018-01-29T14:26:33Z</cp:lastPrinted>
  <dcterms:created xsi:type="dcterms:W3CDTF">2006-08-16T00:00:00Z</dcterms:created>
  <dcterms:modified xsi:type="dcterms:W3CDTF">2020-12-30T08:07:15Z</dcterms:modified>
</cp:coreProperties>
</file>